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257" r:id="rId3"/>
    <p:sldId id="259" r:id="rId4"/>
    <p:sldId id="258" r:id="rId5"/>
    <p:sldId id="260" r:id="rId6"/>
    <p:sldId id="292" r:id="rId7"/>
    <p:sldId id="261" r:id="rId8"/>
    <p:sldId id="262" r:id="rId9"/>
    <p:sldId id="263" r:id="rId10"/>
    <p:sldId id="268" r:id="rId11"/>
    <p:sldId id="289" r:id="rId12"/>
    <p:sldId id="269" r:id="rId13"/>
    <p:sldId id="271" r:id="rId14"/>
    <p:sldId id="272" r:id="rId15"/>
    <p:sldId id="270" r:id="rId16"/>
    <p:sldId id="288" r:id="rId17"/>
    <p:sldId id="273" r:id="rId18"/>
    <p:sldId id="274" r:id="rId19"/>
    <p:sldId id="275" r:id="rId20"/>
    <p:sldId id="276" r:id="rId21"/>
    <p:sldId id="277" r:id="rId22"/>
    <p:sldId id="290" r:id="rId23"/>
    <p:sldId id="278" r:id="rId24"/>
    <p:sldId id="279" r:id="rId25"/>
    <p:sldId id="280" r:id="rId26"/>
    <p:sldId id="281" r:id="rId27"/>
    <p:sldId id="287" r:id="rId28"/>
    <p:sldId id="282" r:id="rId29"/>
    <p:sldId id="283" r:id="rId30"/>
    <p:sldId id="284" r:id="rId31"/>
    <p:sldId id="264" r:id="rId32"/>
    <p:sldId id="265" r:id="rId33"/>
    <p:sldId id="267" r:id="rId34"/>
    <p:sldId id="291" r:id="rId35"/>
    <p:sldId id="266" r:id="rId36"/>
    <p:sldId id="285" r:id="rId37"/>
    <p:sldId id="286"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5B8"/>
    <a:srgbClr val="376EC8"/>
    <a:srgbClr val="3A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03"/>
    <p:restoredTop sz="79252"/>
  </p:normalViewPr>
  <p:slideViewPr>
    <p:cSldViewPr snapToGrid="0">
      <p:cViewPr>
        <p:scale>
          <a:sx n="136" d="100"/>
          <a:sy n="136" d="100"/>
        </p:scale>
        <p:origin x="736"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351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38fc1e5800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 essence, “engaged reformers” adopted liberal economic institutions and were incorporated into the most significant liberal trade regime, while “embedding” authoritarian institutions into economic liberalization.</a:t>
            </a:r>
          </a:p>
          <a:p>
            <a:pPr marL="0" lvl="0" indent="0" algn="l" rtl="0">
              <a:spcBef>
                <a:spcPts val="0"/>
              </a:spcBef>
              <a:spcAft>
                <a:spcPts val="0"/>
              </a:spcAft>
              <a:buNone/>
            </a:pPr>
            <a:endParaRPr dirty="0"/>
          </a:p>
        </p:txBody>
      </p:sp>
      <p:sp>
        <p:nvSpPr>
          <p:cNvPr id="183" name="Google Shape;183;g338fc1e5800_0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2d53e224d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0" name="Google Shape;190;g32d53e224d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2d53e224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-because of autocratic adv, the same change in both factors may benefit autocracy more for countries with otherwise similar baselines; thanks to “autocratic advantages,” the</a:t>
            </a:r>
          </a:p>
          <a:p>
            <a:pPr marL="0" lvl="0" indent="0" algn="l" rtl="0">
              <a:spcBef>
                <a:spcPts val="0"/>
              </a:spcBef>
              <a:spcAft>
                <a:spcPts val="0"/>
              </a:spcAft>
              <a:buNone/>
            </a:pPr>
            <a:r>
              <a:rPr lang="en-US" dirty="0"/>
              <a:t>more autocratic state can posses more discretionary power to </a:t>
            </a:r>
            <a:r>
              <a:rPr lang="en-US" dirty="0" err="1"/>
              <a:t>surpress</a:t>
            </a:r>
            <a:r>
              <a:rPr lang="en-US" dirty="0"/>
              <a:t> labor and environmental interests, manipulate capital account and exchange rate, tilt resources from welfare to production, or sign favorable deals with foreign firms.</a:t>
            </a:r>
          </a:p>
          <a:p>
            <a:pPr marL="0" lvl="0" indent="0" algn="l" rtl="0">
              <a:spcBef>
                <a:spcPts val="0"/>
              </a:spcBef>
              <a:spcAft>
                <a:spcPts val="0"/>
              </a:spcAft>
              <a:buNone/>
            </a:pPr>
            <a:r>
              <a:rPr lang="en-US" dirty="0"/>
              <a:t>-However, this is not without scope condition. </a:t>
            </a:r>
          </a:p>
          <a:p>
            <a:pPr marL="0" lvl="0" indent="0" algn="l" rtl="0">
              <a:spcBef>
                <a:spcPts val="0"/>
              </a:spcBef>
              <a:spcAft>
                <a:spcPts val="0"/>
              </a:spcAft>
              <a:buNone/>
            </a:pPr>
            <a:r>
              <a:rPr lang="en-US" dirty="0"/>
              <a:t>-e.g., for two otherwise similar autocracy and democracy, if their </a:t>
            </a:r>
            <a:r>
              <a:rPr lang="en-US" dirty="0" err="1"/>
              <a:t>inst</a:t>
            </a:r>
            <a:r>
              <a:rPr lang="en-US" dirty="0"/>
              <a:t> is too low, then autocratic adv in joining the WTO may diminish</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76" name="Google Shape;176;g32d53e224d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d53e224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g32d53e224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8fc1e5800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38fc1e5800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fc1e580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38fc1e580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cc1a2d9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“trade and economic endeavour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a:br>
            <a:br>
              <a:rPr lang="en-US"/>
            </a:br>
            <a:r>
              <a:rPr lang="en-US"/>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a:p>
        </p:txBody>
      </p:sp>
      <p:sp>
        <p:nvSpPr>
          <p:cNvPr id="60" name="Google Shape;60;g2dcc1a2d9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81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8fc1e580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338fc1e5800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8fc1e5800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it’s hard to know the counterfactual of reform effect of  when joiners are not in WTO, we can still get some effect</a:t>
            </a:r>
            <a:endParaRPr dirty="0"/>
          </a:p>
        </p:txBody>
      </p:sp>
      <p:sp>
        <p:nvSpPr>
          <p:cNvPr id="248" name="Google Shape;248;g338fc1e5800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8fc1e5800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38fc1e5800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8fc1e5800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38fc1e5800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2d53e224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2d53e224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53e224d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g32d53e224d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d53e224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3" name="Google Shape;283;g32d53e224d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5ab1ea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trade system, combined with floating exchange rates and freer capital flows</a:t>
            </a:r>
            <a:endParaRPr dirty="0"/>
          </a:p>
        </p:txBody>
      </p:sp>
      <p:sp>
        <p:nvSpPr>
          <p:cNvPr id="133" name="Google Shape;133;g295ab1ea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dcc1a2d96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“trade and economic </a:t>
            </a:r>
            <a:r>
              <a:rPr lang="en-US" dirty="0" err="1"/>
              <a:t>endeavour</a:t>
            </a:r>
            <a:r>
              <a:rPr lang="en-US" dirty="0"/>
              <a:t>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dirty="0"/>
            </a:br>
            <a:br>
              <a:rPr lang="en-US" dirty="0"/>
            </a:br>
            <a:r>
              <a:rPr lang="en-US" dirty="0"/>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dirty="0"/>
          </a:p>
        </p:txBody>
      </p:sp>
      <p:sp>
        <p:nvSpPr>
          <p:cNvPr id="88" name="Google Shape;88;g2dcc1a2d96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38fc1e5800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338fc1e5800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94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3947c5f6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8" name="Google Shape;148;g33947c5f68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947c5f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3947c5f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fc1e5800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8" name="Google Shape;298;g338fc1e5800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263de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g296263de2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081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f882f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338f882f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8fc1e580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38fc1e580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38fc1e5800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not simply state capacity or reckless interventions as often critiqued, but emphasizing government autonomy to drive industrialization (echoing structural transformation theory (Lewis 1954)) and state-market synergy in collaboration with the private sector such as pushing for reforms and </a:t>
            </a:r>
            <a:r>
              <a:rPr lang="en-US" dirty="0" err="1"/>
              <a:t>solv</a:t>
            </a:r>
            <a:r>
              <a:rPr lang="en-US" dirty="0"/>
              <a:t>- </a:t>
            </a:r>
            <a:r>
              <a:rPr lang="en-US" dirty="0" err="1"/>
              <a:t>ing</a:t>
            </a:r>
            <a:r>
              <a:rPr lang="en-US" dirty="0"/>
              <a:t> market failure.</a:t>
            </a:r>
            <a:endParaRPr dirty="0"/>
          </a:p>
        </p:txBody>
      </p:sp>
      <p:sp>
        <p:nvSpPr>
          <p:cNvPr id="120" name="Google Shape;120;g338fc1e5800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0" y="9625"/>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p:nvPr/>
        </p:nvSpPr>
        <p:spPr>
          <a:xfrm>
            <a:off x="1217274" y="1327600"/>
            <a:ext cx="7243331" cy="58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600" b="1" dirty="0">
                <a:solidFill>
                  <a:schemeClr val="dk1"/>
                </a:solidFill>
              </a:rPr>
              <a:t>The Globalization Origins of Autocratic Rise</a:t>
            </a:r>
            <a:r>
              <a:rPr lang="en-US" sz="2700" b="1" dirty="0">
                <a:solidFill>
                  <a:schemeClr val="dk1"/>
                </a:solidFill>
              </a:rPr>
              <a:t> </a:t>
            </a:r>
            <a:endParaRPr sz="2700" b="1" dirty="0">
              <a:solidFill>
                <a:schemeClr val="dk1"/>
              </a:solidFill>
            </a:endParaRPr>
          </a:p>
          <a:p>
            <a:pPr marL="0" marR="0" lvl="0" indent="0" algn="l" rtl="0">
              <a:lnSpc>
                <a:spcPct val="90000"/>
              </a:lnSpc>
              <a:spcBef>
                <a:spcPts val="0"/>
              </a:spcBef>
              <a:spcAft>
                <a:spcPts val="0"/>
              </a:spcAft>
              <a:buNone/>
            </a:pPr>
            <a:endParaRPr sz="2700" b="1" dirty="0">
              <a:solidFill>
                <a:schemeClr val="dk1"/>
              </a:solidFill>
            </a:endParaRPr>
          </a:p>
          <a:p>
            <a:pPr marL="0" marR="0" lvl="0" indent="0" algn="l" rtl="0">
              <a:lnSpc>
                <a:spcPct val="90000"/>
              </a:lnSpc>
              <a:spcBef>
                <a:spcPts val="0"/>
              </a:spcBef>
              <a:spcAft>
                <a:spcPts val="0"/>
              </a:spcAft>
              <a:buNone/>
            </a:pPr>
            <a:r>
              <a:rPr lang="en-US" sz="2100" b="1" dirty="0">
                <a:solidFill>
                  <a:schemeClr val="dk1"/>
                </a:solidFill>
              </a:rPr>
              <a:t>    </a:t>
            </a:r>
            <a:endParaRPr sz="2400" b="1" dirty="0">
              <a:solidFill>
                <a:schemeClr val="dk1"/>
              </a:solidFill>
            </a:endParaRPr>
          </a:p>
        </p:txBody>
      </p:sp>
      <p:sp>
        <p:nvSpPr>
          <p:cNvPr id="56" name="Google Shape;56;p13"/>
          <p:cNvSpPr txBox="1"/>
          <p:nvPr/>
        </p:nvSpPr>
        <p:spPr>
          <a:xfrm>
            <a:off x="3202648" y="3368500"/>
            <a:ext cx="3096600" cy="11354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504"/>
              </a:spcBef>
              <a:spcAft>
                <a:spcPts val="0"/>
              </a:spcAft>
              <a:buNone/>
            </a:pPr>
            <a:r>
              <a:rPr lang="en-US" sz="1512" b="1" i="0" u="none" strike="noStrike" cap="none" dirty="0">
                <a:solidFill>
                  <a:schemeClr val="dk1"/>
                </a:solidFill>
                <a:latin typeface="Arial"/>
                <a:ea typeface="Arial"/>
                <a:cs typeface="Arial"/>
                <a:sym typeface="Arial"/>
              </a:rPr>
              <a:t>George Yean</a:t>
            </a:r>
            <a:endParaRPr sz="1512" b="1" dirty="0">
              <a:solidFill>
                <a:schemeClr val="dk1"/>
              </a:solidFill>
            </a:endParaRPr>
          </a:p>
          <a:p>
            <a:pPr marL="0" marR="0" lvl="0" indent="0" algn="l" rtl="0">
              <a:lnSpc>
                <a:spcPct val="100000"/>
              </a:lnSpc>
              <a:spcBef>
                <a:spcPts val="504"/>
              </a:spcBef>
              <a:spcAft>
                <a:spcPts val="0"/>
              </a:spcAft>
              <a:buNone/>
            </a:pPr>
            <a:r>
              <a:rPr lang="en-US" sz="1200" b="1" dirty="0">
                <a:solidFill>
                  <a:schemeClr val="dk1"/>
                </a:solidFill>
              </a:rPr>
              <a:t>G3, Department of Government</a:t>
            </a:r>
          </a:p>
          <a:p>
            <a:pPr marL="0" marR="0" lvl="0" indent="0" algn="l" rtl="0">
              <a:lnSpc>
                <a:spcPct val="100000"/>
              </a:lnSpc>
              <a:spcBef>
                <a:spcPts val="504"/>
              </a:spcBef>
              <a:spcAft>
                <a:spcPts val="0"/>
              </a:spcAft>
              <a:buNone/>
            </a:pPr>
            <a:r>
              <a:rPr lang="en-US" sz="1200" b="1" dirty="0">
                <a:solidFill>
                  <a:schemeClr val="dk1"/>
                </a:solidFill>
              </a:rPr>
              <a:t>Harvard University</a:t>
            </a:r>
          </a:p>
          <a:p>
            <a:pPr marL="0" marR="0" lvl="0" indent="0" algn="l" rtl="0">
              <a:lnSpc>
                <a:spcPct val="100000"/>
              </a:lnSpc>
              <a:spcBef>
                <a:spcPts val="504"/>
              </a:spcBef>
              <a:spcAft>
                <a:spcPts val="0"/>
              </a:spcAft>
              <a:buNone/>
            </a:pPr>
            <a:r>
              <a:rPr lang="en-US" sz="1200" b="1" dirty="0">
                <a:solidFill>
                  <a:schemeClr val="dk1"/>
                </a:solidFill>
              </a:rPr>
              <a:t>March 3, 2025</a:t>
            </a:r>
            <a:endParaRPr sz="1200" b="1" dirty="0">
              <a:solidFill>
                <a:schemeClr val="dk1"/>
              </a:solidFill>
            </a:endParaRPr>
          </a:p>
        </p:txBody>
      </p:sp>
      <p:sp>
        <p:nvSpPr>
          <p:cNvPr id="57" name="Google Shape;57;p13"/>
          <p:cNvSpPr txBox="1"/>
          <p:nvPr/>
        </p:nvSpPr>
        <p:spPr>
          <a:xfrm>
            <a:off x="1240950" y="1849450"/>
            <a:ext cx="73452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Font typeface="Arial"/>
              <a:buNone/>
            </a:pPr>
            <a:r>
              <a:rPr lang="en-US" sz="1600">
                <a:solidFill>
                  <a:schemeClr val="dk1"/>
                </a:solidFill>
              </a:rPr>
              <a:t>Engaged Reformers, Autocratic Advantages, and the Post-Cold War Reversal</a:t>
            </a:r>
            <a:endParaRPr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Globalized Economy &amp; Autocratic Advantage</a:t>
            </a:r>
            <a:endParaRPr sz="2400" b="1" i="0" u="none" strike="noStrike" cap="none" dirty="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What Happened? Institutional Reform</a:t>
            </a:r>
            <a:endParaRPr sz="2400" b="1" i="0" u="none" strike="noStrike" cap="none" dirty="0">
              <a:solidFill>
                <a:schemeClr val="lt1"/>
              </a:solidFill>
            </a:endParaRPr>
          </a:p>
        </p:txBody>
      </p:sp>
      <p:pic>
        <p:nvPicPr>
          <p:cNvPr id="166" name="Google Shape;166;p25"/>
          <p:cNvPicPr preferRelativeResize="0"/>
          <p:nvPr/>
        </p:nvPicPr>
        <p:blipFill>
          <a:blip r:embed="rId3">
            <a:alphaModFix/>
          </a:blip>
          <a:stretch>
            <a:fillRect/>
          </a:stretch>
        </p:blipFill>
        <p:spPr>
          <a:xfrm>
            <a:off x="0" y="1279300"/>
            <a:ext cx="6000251" cy="3467626"/>
          </a:xfrm>
          <a:prstGeom prst="rect">
            <a:avLst/>
          </a:prstGeom>
          <a:noFill/>
          <a:ln>
            <a:noFill/>
          </a:ln>
        </p:spPr>
      </p:pic>
      <p:sp>
        <p:nvSpPr>
          <p:cNvPr id="2" name="TextBox 1">
            <a:extLst>
              <a:ext uri="{FF2B5EF4-FFF2-40B4-BE49-F238E27FC236}">
                <a16:creationId xmlns:a16="http://schemas.microsoft.com/office/drawing/2014/main" id="{7DC83628-C791-4632-EF68-58FF7EE0BD26}"/>
              </a:ext>
            </a:extLst>
          </p:cNvPr>
          <p:cNvSpPr txBox="1"/>
          <p:nvPr/>
        </p:nvSpPr>
        <p:spPr>
          <a:xfrm>
            <a:off x="6000251" y="1984248"/>
            <a:ext cx="3015733" cy="1508105"/>
          </a:xfrm>
          <a:prstGeom prst="rect">
            <a:avLst/>
          </a:prstGeom>
          <a:noFill/>
        </p:spPr>
        <p:txBody>
          <a:bodyPr wrap="square" rtlCol="0">
            <a:spAutoFit/>
          </a:bodyPr>
          <a:lstStyle/>
          <a:p>
            <a:pPr marL="285750" indent="-285750">
              <a:buFont typeface="Arial" panose="020B0604020202020204" pitchFamily="34" charset="0"/>
              <a:buChar char="•"/>
            </a:pPr>
            <a:r>
              <a:rPr lang="en-US" sz="1200" dirty="0"/>
              <a:t>Both autocracies and democracies</a:t>
            </a:r>
          </a:p>
          <a:p>
            <a:pPr marL="285750" indent="-285750">
              <a:spcBef>
                <a:spcPts val="600"/>
              </a:spcBef>
              <a:buFont typeface="Arial" panose="020B0604020202020204" pitchFamily="34" charset="0"/>
              <a:buChar char="•"/>
            </a:pPr>
            <a:r>
              <a:rPr lang="en-US" sz="1200" dirty="0"/>
              <a:t>Marketization &amp; institutional reform</a:t>
            </a:r>
          </a:p>
          <a:p>
            <a:pPr marL="285750" indent="-285750">
              <a:spcBef>
                <a:spcPts val="600"/>
              </a:spcBef>
              <a:buFont typeface="Arial" panose="020B0604020202020204" pitchFamily="34" charset="0"/>
              <a:buChar char="•"/>
            </a:pPr>
            <a:r>
              <a:rPr lang="en-US" sz="1200" dirty="0"/>
              <a:t>PR protection and </a:t>
            </a:r>
            <a:r>
              <a:rPr lang="en-US" sz="1200" dirty="0" err="1"/>
              <a:t>RoL</a:t>
            </a:r>
            <a:r>
              <a:rPr lang="en-US" sz="1200" dirty="0"/>
              <a:t> most important inst. </a:t>
            </a:r>
            <a:r>
              <a:rPr lang="en-US" sz="1000" dirty="0">
                <a:solidFill>
                  <a:schemeClr val="tx2">
                    <a:lumMod val="90000"/>
                  </a:schemeClr>
                </a:solidFill>
              </a:rPr>
              <a:t>(Acemoglu et al. 2005)</a:t>
            </a:r>
          </a:p>
          <a:p>
            <a:pPr marL="285750" indent="-285750">
              <a:spcBef>
                <a:spcPts val="600"/>
              </a:spcBef>
              <a:buFont typeface="Arial" panose="020B0604020202020204" pitchFamily="34" charset="0"/>
              <a:buChar char="•"/>
            </a:pPr>
            <a:r>
              <a:rPr lang="en-US" sz="1200" dirty="0">
                <a:solidFill>
                  <a:schemeClr val="tx1"/>
                </a:solidFill>
              </a:rPr>
              <a:t>Structure market player’s incentives</a:t>
            </a:r>
          </a:p>
          <a:p>
            <a:pPr marL="285750" indent="-285750">
              <a:spcBef>
                <a:spcPts val="600"/>
              </a:spcBef>
              <a:buFont typeface="Arial" panose="020B0604020202020204" pitchFamily="34" charset="0"/>
              <a:buChar char="•"/>
            </a:pPr>
            <a:r>
              <a:rPr lang="en-US" sz="1200" dirty="0">
                <a:solidFill>
                  <a:schemeClr val="tx1"/>
                </a:solidFill>
              </a:rPr>
              <a:t>E.g. Turkmenistan vs. Azerbaijan</a:t>
            </a:r>
          </a:p>
        </p:txBody>
      </p:sp>
    </p:spTree>
    <p:extLst>
      <p:ext uri="{BB962C8B-B14F-4D97-AF65-F5344CB8AC3E}">
        <p14:creationId xmlns:p14="http://schemas.microsoft.com/office/powerpoint/2010/main" val="3280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What Happened? Trade Integration</a:t>
            </a:r>
            <a:endParaRPr sz="1600" b="1" i="0" u="none" strike="noStrike" cap="none">
              <a:solidFill>
                <a:schemeClr val="lt1"/>
              </a:solidFill>
              <a:latin typeface="Arial"/>
              <a:ea typeface="Arial"/>
              <a:cs typeface="Arial"/>
              <a:sym typeface="Arial"/>
            </a:endParaRPr>
          </a:p>
        </p:txBody>
      </p:sp>
      <p:pic>
        <p:nvPicPr>
          <p:cNvPr id="173" name="Google Shape;173;p26"/>
          <p:cNvPicPr preferRelativeResize="0"/>
          <p:nvPr/>
        </p:nvPicPr>
        <p:blipFill>
          <a:blip r:embed="rId3">
            <a:alphaModFix/>
          </a:blip>
          <a:stretch>
            <a:fillRect/>
          </a:stretch>
        </p:blipFill>
        <p:spPr>
          <a:xfrm>
            <a:off x="152400" y="794250"/>
            <a:ext cx="4935985" cy="4345625"/>
          </a:xfrm>
          <a:prstGeom prst="rect">
            <a:avLst/>
          </a:prstGeom>
          <a:noFill/>
          <a:ln>
            <a:noFill/>
          </a:ln>
        </p:spPr>
      </p:pic>
      <p:sp>
        <p:nvSpPr>
          <p:cNvPr id="2" name="TextBox 1">
            <a:extLst>
              <a:ext uri="{FF2B5EF4-FFF2-40B4-BE49-F238E27FC236}">
                <a16:creationId xmlns:a16="http://schemas.microsoft.com/office/drawing/2014/main" id="{D740FD40-961A-2A65-E551-359F50982F3A}"/>
              </a:ext>
            </a:extLst>
          </p:cNvPr>
          <p:cNvSpPr txBox="1"/>
          <p:nvPr/>
        </p:nvSpPr>
        <p:spPr>
          <a:xfrm>
            <a:off x="5431536" y="1645920"/>
            <a:ext cx="3483863" cy="2208297"/>
          </a:xfrm>
          <a:prstGeom prst="rect">
            <a:avLst/>
          </a:prstGeom>
          <a:noFill/>
        </p:spPr>
        <p:txBody>
          <a:bodyPr wrap="square" rtlCol="0">
            <a:spAutoFit/>
          </a:bodyPr>
          <a:lstStyle/>
          <a:p>
            <a:pPr marL="285750" indent="-285750">
              <a:buFont typeface="Arial" panose="020B0604020202020204" pitchFamily="34" charset="0"/>
              <a:buChar char="•"/>
            </a:pPr>
            <a:r>
              <a:rPr lang="en-US" dirty="0"/>
              <a:t>WTO – major role in facilitating trade liberalization -- “the most heralded commercial agreement in history” </a:t>
            </a:r>
            <a:r>
              <a:rPr lang="en-US" sz="1050" dirty="0">
                <a:solidFill>
                  <a:schemeClr val="tx2">
                    <a:lumMod val="90000"/>
                  </a:schemeClr>
                </a:solidFill>
              </a:rPr>
              <a:t>(Bagwell and </a:t>
            </a:r>
            <a:r>
              <a:rPr lang="en-US" sz="1050" dirty="0" err="1">
                <a:solidFill>
                  <a:schemeClr val="tx2">
                    <a:lumMod val="90000"/>
                  </a:schemeClr>
                </a:solidFill>
              </a:rPr>
              <a:t>Staiger</a:t>
            </a:r>
            <a:r>
              <a:rPr lang="en-US" sz="1050" dirty="0">
                <a:solidFill>
                  <a:schemeClr val="tx2">
                    <a:lumMod val="90000"/>
                  </a:schemeClr>
                </a:solidFill>
              </a:rPr>
              <a:t> 2002; Goldstein et al. 2007)</a:t>
            </a:r>
          </a:p>
          <a:p>
            <a:pPr marL="285750" indent="-285750">
              <a:spcBef>
                <a:spcPts val="600"/>
              </a:spcBef>
              <a:buFont typeface="Arial" panose="020B0604020202020204" pitchFamily="34" charset="0"/>
              <a:buChar char="•"/>
            </a:pPr>
            <a:r>
              <a:rPr lang="en-US" dirty="0">
                <a:solidFill>
                  <a:schemeClr val="tx1"/>
                </a:solidFill>
              </a:rPr>
              <a:t>Other: MFN/PTA, RTA</a:t>
            </a:r>
          </a:p>
          <a:p>
            <a:pPr marL="285750" indent="-285750">
              <a:spcBef>
                <a:spcPts val="600"/>
              </a:spcBef>
              <a:buFont typeface="Arial" panose="020B0604020202020204" pitchFamily="34" charset="0"/>
              <a:buChar char="•"/>
            </a:pPr>
            <a:r>
              <a:rPr lang="en-US" dirty="0">
                <a:solidFill>
                  <a:schemeClr val="tx1"/>
                </a:solidFill>
              </a:rPr>
              <a:t>IOs enhance credible commitments</a:t>
            </a:r>
          </a:p>
          <a:p>
            <a:pPr marL="285750" indent="-285750">
              <a:spcBef>
                <a:spcPts val="600"/>
              </a:spcBef>
              <a:buFont typeface="Arial" panose="020B0604020202020204" pitchFamily="34" charset="0"/>
              <a:buChar char="•"/>
            </a:pPr>
            <a:r>
              <a:rPr lang="en-US" dirty="0" err="1">
                <a:solidFill>
                  <a:schemeClr val="tx1"/>
                </a:solidFill>
              </a:rPr>
              <a:t>e,g</a:t>
            </a:r>
            <a:r>
              <a:rPr lang="en-US" dirty="0">
                <a:solidFill>
                  <a:schemeClr val="tx1"/>
                </a:solidFill>
              </a:rPr>
              <a:t>., “by 2000, most post-communist countries reoriented trade to Western markets” </a:t>
            </a:r>
            <a:r>
              <a:rPr lang="en-US" sz="1050" dirty="0">
                <a:solidFill>
                  <a:schemeClr val="tx2">
                    <a:lumMod val="90000"/>
                  </a:schemeClr>
                </a:solidFill>
              </a:rPr>
              <a:t>(</a:t>
            </a:r>
            <a:r>
              <a:rPr lang="en-US" sz="1050" dirty="0" err="1">
                <a:solidFill>
                  <a:schemeClr val="tx2">
                    <a:lumMod val="90000"/>
                  </a:schemeClr>
                </a:solidFill>
              </a:rPr>
              <a:t>Aslund</a:t>
            </a:r>
            <a:r>
              <a:rPr lang="en-US" sz="1050" dirty="0">
                <a:solidFill>
                  <a:schemeClr val="tx2">
                    <a:lumMod val="90000"/>
                  </a:schemeClr>
                </a:solidFill>
              </a:rPr>
              <a:t> 2012)</a:t>
            </a:r>
            <a:endParaRPr lang="en-US" dirty="0">
              <a:solidFill>
                <a:schemeClr val="tx2">
                  <a:lumMod val="9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86" name="Google Shape;186;p2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“Engaged Reformers”: Face Validation</a:t>
            </a:r>
            <a:endParaRPr sz="2400" b="1" i="0" u="none" strike="noStrike" cap="none">
              <a:solidFill>
                <a:schemeClr val="lt1"/>
              </a:solidFill>
            </a:endParaRPr>
          </a:p>
        </p:txBody>
      </p:sp>
      <p:pic>
        <p:nvPicPr>
          <p:cNvPr id="187" name="Google Shape;187;p28"/>
          <p:cNvPicPr preferRelativeResize="0"/>
          <p:nvPr/>
        </p:nvPicPr>
        <p:blipFill>
          <a:blip r:embed="rId3">
            <a:alphaModFix/>
          </a:blip>
          <a:stretch>
            <a:fillRect/>
          </a:stretch>
        </p:blipFill>
        <p:spPr>
          <a:xfrm>
            <a:off x="1405725" y="1041125"/>
            <a:ext cx="5544499" cy="399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Google Shape;192;p2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93" name="Google Shape;193;p2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Hypotheses</a:t>
            </a:r>
            <a:endParaRPr sz="2400" b="1" i="0" u="none" strike="noStrike" cap="none">
              <a:solidFill>
                <a:schemeClr val="lt1"/>
              </a:solidFill>
            </a:endParaRPr>
          </a:p>
        </p:txBody>
      </p:sp>
      <p:sp>
        <p:nvSpPr>
          <p:cNvPr id="194" name="Google Shape;194;p29"/>
          <p:cNvSpPr txBox="1"/>
          <p:nvPr/>
        </p:nvSpPr>
        <p:spPr>
          <a:xfrm>
            <a:off x="317400" y="1269600"/>
            <a:ext cx="8081400" cy="34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1"/>
                </a:solidFill>
              </a:rPr>
              <a:t>H1.1</a:t>
            </a:r>
            <a:r>
              <a:rPr lang="en-US" sz="1200" b="1" dirty="0">
                <a:solidFill>
                  <a:schemeClr val="dk1"/>
                </a:solidFill>
              </a:rPr>
              <a:t> </a:t>
            </a:r>
            <a:r>
              <a:rPr lang="en-US" sz="1200" dirty="0">
                <a:solidFill>
                  <a:schemeClr val="dk1"/>
                </a:solidFill>
              </a:rPr>
              <a:t>Autocracy should predict larger effect of WTO accession on exports in the post-1990 globalized period than democracy on average.</a:t>
            </a:r>
            <a:endParaRPr sz="1200" dirty="0">
              <a:solidFill>
                <a:schemeClr val="dk1"/>
              </a:solidFill>
            </a:endParaRPr>
          </a:p>
          <a:p>
            <a:pPr marL="0" lvl="0" indent="0" algn="l" rtl="0">
              <a:spcBef>
                <a:spcPts val="0"/>
              </a:spcBef>
              <a:spcAft>
                <a:spcPts val="0"/>
              </a:spcAft>
              <a:buNone/>
            </a:pPr>
            <a:r>
              <a:rPr lang="en-US" sz="1200" b="1" u="sng" dirty="0">
                <a:solidFill>
                  <a:schemeClr val="dk1"/>
                </a:solidFill>
              </a:rPr>
              <a:t>H1.2</a:t>
            </a:r>
            <a:r>
              <a:rPr lang="en-US" sz="1200" dirty="0">
                <a:solidFill>
                  <a:schemeClr val="dk1"/>
                </a:solidFill>
              </a:rPr>
              <a:t> The WTO effect difference moderated by regime type in H1.1 should diminish when domestic institutional level is either too low or too high.</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US" sz="1200" b="1" u="sng" dirty="0">
                <a:solidFill>
                  <a:schemeClr val="dk1"/>
                </a:solidFill>
              </a:rPr>
              <a:t>H2.1</a:t>
            </a:r>
            <a:r>
              <a:rPr lang="en-US" sz="1200" dirty="0">
                <a:solidFill>
                  <a:schemeClr val="dk1"/>
                </a:solidFill>
              </a:rPr>
              <a:t> Autocracy should predict larger effect of domestic reform on exports in the post-1990 globalized period than democracy on average.</a:t>
            </a:r>
            <a:endParaRPr sz="1200" dirty="0">
              <a:solidFill>
                <a:schemeClr val="dk1"/>
              </a:solidFill>
            </a:endParaRPr>
          </a:p>
          <a:p>
            <a:pPr marL="0" lvl="0" indent="0" algn="l" rtl="0">
              <a:spcBef>
                <a:spcPts val="0"/>
              </a:spcBef>
              <a:spcAft>
                <a:spcPts val="0"/>
              </a:spcAft>
              <a:buNone/>
            </a:pPr>
            <a:r>
              <a:rPr lang="en-US" sz="1200" b="1" u="sng" dirty="0">
                <a:solidFill>
                  <a:schemeClr val="dk1"/>
                </a:solidFill>
              </a:rPr>
              <a:t>H2.2</a:t>
            </a:r>
            <a:r>
              <a:rPr lang="en-US" sz="1200" dirty="0">
                <a:solidFill>
                  <a:schemeClr val="dk1"/>
                </a:solidFill>
              </a:rPr>
              <a:t> The reform effect difference moderated by regime type in H2.1 should diminish when countries are excluded from global trade integration.</a:t>
            </a:r>
          </a:p>
          <a:p>
            <a:pPr marL="0" lvl="0" indent="0" algn="l" rtl="0">
              <a:spcBef>
                <a:spcPts val="0"/>
              </a:spcBef>
              <a:spcAft>
                <a:spcPts val="0"/>
              </a:spcAft>
              <a:buNone/>
            </a:pPr>
            <a:endParaRPr lang="en-US" sz="1200" dirty="0">
              <a:solidFill>
                <a:schemeClr val="dk1"/>
              </a:solidFill>
            </a:endParaRPr>
          </a:p>
          <a:p>
            <a:pPr marL="0" lvl="0" indent="0" algn="l" rtl="0">
              <a:spcBef>
                <a:spcPts val="0"/>
              </a:spcBef>
              <a:spcAft>
                <a:spcPts val="0"/>
              </a:spcAft>
              <a:buNone/>
            </a:pPr>
            <a:r>
              <a:rPr lang="en-US" sz="1200" b="1" u="sng" dirty="0">
                <a:solidFill>
                  <a:schemeClr val="dk1"/>
                </a:solidFill>
              </a:rPr>
              <a:t>H3.1</a:t>
            </a:r>
            <a:r>
              <a:rPr lang="en-US" sz="1200" dirty="0">
                <a:solidFill>
                  <a:schemeClr val="dk1"/>
                </a:solidFill>
              </a:rPr>
              <a:t> Within the WTO, autocracy should predict more exports, but this effect should be strongest when institutional level is moderate and diminish when domestic institutional level is too low or too high. </a:t>
            </a:r>
          </a:p>
          <a:p>
            <a:pPr marL="0" lvl="0" indent="0" algn="l" rtl="0">
              <a:spcBef>
                <a:spcPts val="0"/>
              </a:spcBef>
              <a:spcAft>
                <a:spcPts val="0"/>
              </a:spcAft>
              <a:buNone/>
            </a:pPr>
            <a:r>
              <a:rPr lang="en-US" sz="1200" b="1" u="sng" dirty="0">
                <a:solidFill>
                  <a:schemeClr val="dk1"/>
                </a:solidFill>
              </a:rPr>
              <a:t>H3.2</a:t>
            </a:r>
            <a:r>
              <a:rPr lang="en-US" sz="1200" dirty="0">
                <a:solidFill>
                  <a:schemeClr val="dk1"/>
                </a:solidFill>
              </a:rPr>
              <a:t> For all countries with moderate institutional levels, autocracy should predict more ex- ports, but this effect should be stronger when states are in the WTO.</a:t>
            </a:r>
          </a:p>
          <a:p>
            <a:pPr marL="0" lvl="0" indent="0" algn="l" rtl="0">
              <a:spcBef>
                <a:spcPts val="0"/>
              </a:spcBef>
              <a:spcAft>
                <a:spcPts val="0"/>
              </a:spcAft>
              <a:buNone/>
            </a:pPr>
            <a:endParaRPr lang="en-US" sz="1200" dirty="0">
              <a:solidFill>
                <a:schemeClr val="dk1"/>
              </a:solidFill>
            </a:endParaRPr>
          </a:p>
          <a:p>
            <a:pPr marL="0" lvl="0" indent="0" algn="l" rtl="0">
              <a:spcBef>
                <a:spcPts val="0"/>
              </a:spcBef>
              <a:spcAft>
                <a:spcPts val="0"/>
              </a:spcAft>
              <a:buNone/>
            </a:pPr>
            <a:r>
              <a:rPr lang="en-US" sz="1200" b="1" u="sng" dirty="0">
                <a:solidFill>
                  <a:schemeClr val="dk1"/>
                </a:solidFill>
              </a:rPr>
              <a:t>H4</a:t>
            </a:r>
            <a:r>
              <a:rPr lang="en-US" sz="1200" dirty="0">
                <a:solidFill>
                  <a:schemeClr val="dk1"/>
                </a:solidFill>
              </a:rPr>
              <a:t> Autocracy should predict higher external balances (current account and trade) than </a:t>
            </a:r>
            <a:r>
              <a:rPr lang="en-US" sz="1200" dirty="0" err="1">
                <a:solidFill>
                  <a:schemeClr val="dk1"/>
                </a:solidFill>
              </a:rPr>
              <a:t>democ</a:t>
            </a:r>
            <a:r>
              <a:rPr lang="en-US" sz="1200" dirty="0">
                <a:solidFill>
                  <a:schemeClr val="dk1"/>
                </a:solidFill>
              </a:rPr>
              <a:t>- racy in a globalized economy.</a:t>
            </a:r>
            <a:endParaRPr sz="1200" dirty="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2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79" name="Google Shape;179;p2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Font typeface="Arial"/>
              <a:buNone/>
            </a:pPr>
            <a:r>
              <a:rPr lang="en-US" sz="2400" b="1" dirty="0">
                <a:solidFill>
                  <a:schemeClr val="lt1"/>
                </a:solidFill>
              </a:rPr>
              <a:t>The Logic of “Engaged Reformers”</a:t>
            </a:r>
            <a:endParaRPr sz="2400" b="1" i="0" u="none" strike="noStrike" cap="none" dirty="0">
              <a:solidFill>
                <a:schemeClr val="lt1"/>
              </a:solidFill>
            </a:endParaRPr>
          </a:p>
        </p:txBody>
      </p:sp>
      <p:pic>
        <p:nvPicPr>
          <p:cNvPr id="180" name="Google Shape;180;p27"/>
          <p:cNvPicPr preferRelativeResize="0"/>
          <p:nvPr/>
        </p:nvPicPr>
        <p:blipFill>
          <a:blip r:embed="rId3">
            <a:alphaModFix/>
          </a:blip>
          <a:stretch>
            <a:fillRect/>
          </a:stretch>
        </p:blipFill>
        <p:spPr>
          <a:xfrm>
            <a:off x="367900" y="1735449"/>
            <a:ext cx="8148825" cy="2662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47E73-50B4-A73D-AC0C-A6102C4CD923}"/>
              </a:ext>
            </a:extLst>
          </p:cNvPr>
          <p:cNvSpPr txBox="1"/>
          <p:nvPr/>
        </p:nvSpPr>
        <p:spPr>
          <a:xfrm>
            <a:off x="3070459" y="2048530"/>
            <a:ext cx="1701107" cy="523220"/>
          </a:xfrm>
          <a:prstGeom prst="rect">
            <a:avLst/>
          </a:prstGeom>
          <a:noFill/>
        </p:spPr>
        <p:txBody>
          <a:bodyPr wrap="none" rtlCol="0">
            <a:spAutoFit/>
          </a:bodyPr>
          <a:lstStyle/>
          <a:p>
            <a:r>
              <a:rPr lang="en-US" sz="2800" b="1" dirty="0"/>
              <a:t>Empirics</a:t>
            </a:r>
          </a:p>
        </p:txBody>
      </p:sp>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Tree>
    <p:extLst>
      <p:ext uri="{BB962C8B-B14F-4D97-AF65-F5344CB8AC3E}">
        <p14:creationId xmlns:p14="http://schemas.microsoft.com/office/powerpoint/2010/main" val="2127371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0"/>
          <p:cNvSpPr/>
          <p:nvPr/>
        </p:nvSpPr>
        <p:spPr>
          <a:xfrm>
            <a:off x="-9625" y="479189"/>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0" name="Google Shape;200;p3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DV (re/ External Demand)</a:t>
            </a:r>
            <a:endParaRPr sz="2400" b="1" i="0" u="none" strike="noStrike" cap="none" dirty="0">
              <a:solidFill>
                <a:schemeClr val="lt1"/>
              </a:solidFill>
            </a:endParaRPr>
          </a:p>
        </p:txBody>
      </p:sp>
      <p:sp>
        <p:nvSpPr>
          <p:cNvPr id="201" name="Google Shape;201;p30"/>
          <p:cNvSpPr txBox="1"/>
          <p:nvPr/>
        </p:nvSpPr>
        <p:spPr>
          <a:xfrm>
            <a:off x="382500" y="1497475"/>
            <a:ext cx="8253300" cy="2710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Exports</a:t>
            </a:r>
            <a:endParaRPr sz="1600" dirty="0">
              <a:solidFill>
                <a:schemeClr val="dk1"/>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Gain in income/productivity/innovation </a:t>
            </a:r>
            <a:r>
              <a:rPr lang="en-US" sz="1000" dirty="0">
                <a:solidFill>
                  <a:srgbClr val="A5A5A5"/>
                </a:solidFill>
              </a:rPr>
              <a:t>(Bernard et al. 2018; </a:t>
            </a:r>
            <a:r>
              <a:rPr lang="en-US" sz="1000" dirty="0" err="1">
                <a:solidFill>
                  <a:srgbClr val="A5A5A5"/>
                </a:solidFill>
              </a:rPr>
              <a:t>Helpman</a:t>
            </a:r>
            <a:r>
              <a:rPr lang="en-US" sz="1000" dirty="0">
                <a:solidFill>
                  <a:srgbClr val="A5A5A5"/>
                </a:solidFill>
              </a:rPr>
              <a:t> and Krugman 1985)</a:t>
            </a:r>
            <a:endParaRPr sz="1000" dirty="0">
              <a:solidFill>
                <a:srgbClr val="A5A5A5"/>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r = 0.74 (avg. growth rate, 1992-2015)</a:t>
            </a:r>
            <a:endParaRPr dirty="0">
              <a:solidFill>
                <a:schemeClr val="dk1"/>
              </a:solidFill>
            </a:endParaRPr>
          </a:p>
          <a:p>
            <a:pPr marL="0" lvl="0" indent="0" algn="l" rtl="0">
              <a:spcBef>
                <a:spcPts val="0"/>
              </a:spcBef>
              <a:spcAft>
                <a:spcPts val="0"/>
              </a:spcAft>
              <a:buNone/>
            </a:pP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External Balance: </a:t>
            </a:r>
            <a:endParaRPr sz="1600" dirty="0">
              <a:solidFill>
                <a:schemeClr val="dk1"/>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Persistence indicates structural/development issues; redistribution of demand </a:t>
            </a:r>
            <a:r>
              <a:rPr lang="en-US" sz="1000" dirty="0">
                <a:solidFill>
                  <a:srgbClr val="A5A5A5"/>
                </a:solidFill>
              </a:rPr>
              <a:t>(Blanchard and </a:t>
            </a:r>
            <a:r>
              <a:rPr lang="en-US" sz="1000" dirty="0" err="1">
                <a:solidFill>
                  <a:srgbClr val="A5A5A5"/>
                </a:solidFill>
              </a:rPr>
              <a:t>Milesi</a:t>
            </a:r>
            <a:r>
              <a:rPr lang="en-US" sz="1000" dirty="0">
                <a:solidFill>
                  <a:srgbClr val="A5A5A5"/>
                </a:solidFill>
              </a:rPr>
              <a:t>-Ferretti 2009; Obstfeld and Rogoff 2009; Chinn and Ito 2021)</a:t>
            </a:r>
            <a:endParaRPr sz="1000" dirty="0">
              <a:solidFill>
                <a:srgbClr val="A5A5A5"/>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r = 0.65 (avg. growth rate) </a:t>
            </a: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Success stories: East Asia, Core Europe, Gulf states</a:t>
            </a: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17 of 20 highest R&amp;D expenditure countries </a:t>
            </a:r>
            <a:endParaRPr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pic>
        <p:nvPicPr>
          <p:cNvPr id="208" name="Google Shape;208;p31"/>
          <p:cNvPicPr preferRelativeResize="0"/>
          <p:nvPr/>
        </p:nvPicPr>
        <p:blipFill>
          <a:blip r:embed="rId3">
            <a:alphaModFix/>
          </a:blip>
          <a:stretch>
            <a:fillRect/>
          </a:stretch>
        </p:blipFill>
        <p:spPr>
          <a:xfrm>
            <a:off x="2423050" y="1271658"/>
            <a:ext cx="5744662" cy="3790466"/>
          </a:xfrm>
          <a:prstGeom prst="rect">
            <a:avLst/>
          </a:prstGeom>
          <a:noFill/>
          <a:ln>
            <a:noFill/>
          </a:ln>
        </p:spPr>
      </p:pic>
      <p:sp>
        <p:nvSpPr>
          <p:cNvPr id="209" name="Google Shape;209;p31"/>
          <p:cNvSpPr txBox="1"/>
          <p:nvPr/>
        </p:nvSpPr>
        <p:spPr>
          <a:xfrm>
            <a:off x="240632" y="1497475"/>
            <a:ext cx="2182468"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Gravity model:</a:t>
            </a:r>
            <a:endParaRPr sz="1600" b="1" dirty="0">
              <a:solidFill>
                <a:schemeClr val="dk1"/>
              </a:solidFill>
            </a:endParaRPr>
          </a:p>
          <a:p>
            <a:pPr marL="0" lvl="0" indent="0" algn="l" rtl="0">
              <a:spcBef>
                <a:spcPts val="1000"/>
              </a:spcBef>
              <a:spcAft>
                <a:spcPts val="0"/>
              </a:spcAft>
              <a:buNone/>
            </a:pPr>
            <a:r>
              <a:rPr lang="en-US" sz="1000" dirty="0">
                <a:solidFill>
                  <a:schemeClr val="dk1"/>
                </a:solidFill>
              </a:rPr>
              <a:t>(Anderson &amp; van </a:t>
            </a:r>
            <a:r>
              <a:rPr lang="en-US" sz="1000" dirty="0" err="1">
                <a:solidFill>
                  <a:schemeClr val="dk1"/>
                </a:solidFill>
              </a:rPr>
              <a:t>Wincoop</a:t>
            </a:r>
            <a:r>
              <a:rPr lang="en-US" sz="1000" dirty="0">
                <a:solidFill>
                  <a:schemeClr val="dk1"/>
                </a:solidFill>
              </a:rPr>
              <a:t> 2003; Carnegie 2014; Goldstein et al. 2007; Ross 2000; Yu 2010 …)</a:t>
            </a:r>
            <a:endParaRPr sz="10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r>
              <a:rPr lang="en-US" sz="1600" b="1" dirty="0">
                <a:solidFill>
                  <a:schemeClr val="dk1"/>
                </a:solidFill>
              </a:rPr>
              <a:t>CRE model:</a:t>
            </a:r>
          </a:p>
          <a:p>
            <a:pPr marL="0" lvl="0" indent="0" algn="l" rtl="0">
              <a:spcBef>
                <a:spcPts val="0"/>
              </a:spcBef>
              <a:spcAft>
                <a:spcPts val="0"/>
              </a:spcAft>
              <a:buNone/>
            </a:pPr>
            <a:r>
              <a:rPr lang="en-US" sz="1600" dirty="0">
                <a:solidFill>
                  <a:schemeClr val="dk1"/>
                </a:solidFill>
              </a:rPr>
              <a:t>(correlated random-effects)</a:t>
            </a:r>
            <a:endParaRPr sz="1600" dirty="0">
              <a:solidFill>
                <a:schemeClr val="dk1"/>
              </a:solidFill>
            </a:endParaRPr>
          </a:p>
        </p:txBody>
      </p:sp>
      <p:cxnSp>
        <p:nvCxnSpPr>
          <p:cNvPr id="210" name="Google Shape;210;p31"/>
          <p:cNvCxnSpPr/>
          <p:nvPr/>
        </p:nvCxnSpPr>
        <p:spPr>
          <a:xfrm>
            <a:off x="4736550" y="2384575"/>
            <a:ext cx="952200" cy="0"/>
          </a:xfrm>
          <a:prstGeom prst="straightConnector1">
            <a:avLst/>
          </a:prstGeom>
          <a:noFill/>
          <a:ln w="9525" cap="flat" cmpd="sng">
            <a:solidFill>
              <a:srgbClr val="CC0000"/>
            </a:solidFill>
            <a:prstDash val="solid"/>
            <a:round/>
            <a:headEnd type="none" w="med" len="med"/>
            <a:tailEnd type="none" w="med" len="med"/>
          </a:ln>
        </p:spPr>
      </p:cxnSp>
      <p:cxnSp>
        <p:nvCxnSpPr>
          <p:cNvPr id="211" name="Google Shape;211;p31"/>
          <p:cNvCxnSpPr/>
          <p:nvPr/>
        </p:nvCxnSpPr>
        <p:spPr>
          <a:xfrm>
            <a:off x="5849300" y="3082250"/>
            <a:ext cx="952200" cy="0"/>
          </a:xfrm>
          <a:prstGeom prst="straightConnector1">
            <a:avLst/>
          </a:prstGeom>
          <a:noFill/>
          <a:ln w="9525" cap="flat" cmpd="sng">
            <a:solidFill>
              <a:srgbClr val="CC0000"/>
            </a:solidFill>
            <a:prstDash val="solid"/>
            <a:round/>
            <a:headEnd type="none" w="med" len="med"/>
            <a:tailEnd type="none" w="med" len="med"/>
          </a:ln>
        </p:spPr>
      </p:cxnSp>
      <p:cxnSp>
        <p:nvCxnSpPr>
          <p:cNvPr id="212" name="Google Shape;212;p31"/>
          <p:cNvCxnSpPr/>
          <p:nvPr/>
        </p:nvCxnSpPr>
        <p:spPr>
          <a:xfrm>
            <a:off x="6970150" y="2384575"/>
            <a:ext cx="952200" cy="0"/>
          </a:xfrm>
          <a:prstGeom prst="straightConnector1">
            <a:avLst/>
          </a:prstGeom>
          <a:noFill/>
          <a:ln w="9525" cap="flat" cmpd="sng">
            <a:solidFill>
              <a:srgbClr val="CC0000"/>
            </a:solidFill>
            <a:prstDash val="solid"/>
            <a:round/>
            <a:headEnd type="none" w="med" len="med"/>
            <a:tailEnd type="none" w="med" len="med"/>
          </a:ln>
        </p:spPr>
      </p:cxnSp>
      <p:sp>
        <p:nvSpPr>
          <p:cNvPr id="2" name="TextBox 1">
            <a:extLst>
              <a:ext uri="{FF2B5EF4-FFF2-40B4-BE49-F238E27FC236}">
                <a16:creationId xmlns:a16="http://schemas.microsoft.com/office/drawing/2014/main" id="{24CF393E-B191-727C-E1E5-B07657D08CB4}"/>
              </a:ext>
            </a:extLst>
          </p:cNvPr>
          <p:cNvSpPr txBox="1"/>
          <p:nvPr/>
        </p:nvSpPr>
        <p:spPr>
          <a:xfrm>
            <a:off x="8167712" y="2865697"/>
            <a:ext cx="798617" cy="1277273"/>
          </a:xfrm>
          <a:prstGeom prst="rect">
            <a:avLst/>
          </a:prstGeom>
          <a:noFill/>
        </p:spPr>
        <p:txBody>
          <a:bodyPr wrap="none" rtlCol="0">
            <a:spAutoFit/>
          </a:bodyPr>
          <a:lstStyle/>
          <a:p>
            <a:r>
              <a:rPr lang="en-US" sz="1200" dirty="0">
                <a:solidFill>
                  <a:srgbClr val="C00000"/>
                </a:solidFill>
              </a:rPr>
              <a:t>Polity</a:t>
            </a:r>
          </a:p>
          <a:p>
            <a:pPr>
              <a:spcBef>
                <a:spcPts val="600"/>
              </a:spcBef>
            </a:pPr>
            <a:r>
              <a:rPr lang="en-US" sz="1200" dirty="0">
                <a:solidFill>
                  <a:srgbClr val="C00000"/>
                </a:solidFill>
              </a:rPr>
              <a:t>-5: 14%</a:t>
            </a:r>
          </a:p>
          <a:p>
            <a:r>
              <a:rPr lang="en-US" sz="1200" dirty="0">
                <a:solidFill>
                  <a:srgbClr val="C00000"/>
                </a:solidFill>
              </a:rPr>
              <a:t> 5: -16%</a:t>
            </a:r>
          </a:p>
          <a:p>
            <a:endParaRPr lang="en-US" sz="1200" dirty="0">
              <a:solidFill>
                <a:srgbClr val="C00000"/>
              </a:solidFill>
            </a:endParaRPr>
          </a:p>
          <a:p>
            <a:r>
              <a:rPr lang="en-US" sz="1200" dirty="0">
                <a:solidFill>
                  <a:srgbClr val="C00000"/>
                </a:solidFill>
              </a:rPr>
              <a:t>-10: 33%</a:t>
            </a:r>
          </a:p>
          <a:p>
            <a:r>
              <a:rPr lang="en-US" sz="1200" dirty="0">
                <a:solidFill>
                  <a:srgbClr val="C00000"/>
                </a:solidFill>
              </a:rPr>
              <a:t>10: -29%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18" name="Google Shape;218;p3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19" name="Google Shape;219;p32"/>
          <p:cNvSpPr txBox="1"/>
          <p:nvPr/>
        </p:nvSpPr>
        <p:spPr>
          <a:xfrm>
            <a:off x="367900" y="1912550"/>
            <a:ext cx="18882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solidFill>
                  <a:schemeClr val="dk1"/>
                </a:solidFill>
              </a:rPr>
              <a:t>DiD</a:t>
            </a:r>
            <a:r>
              <a:rPr lang="en-US" sz="1600" b="1" dirty="0">
                <a:solidFill>
                  <a:schemeClr val="dk1"/>
                </a:solidFill>
              </a:rPr>
              <a:t> w/ matching:</a:t>
            </a:r>
            <a:endParaRPr sz="1600" b="1" dirty="0">
              <a:solidFill>
                <a:schemeClr val="dk1"/>
              </a:solidFill>
            </a:endParaRPr>
          </a:p>
        </p:txBody>
      </p:sp>
      <p:pic>
        <p:nvPicPr>
          <p:cNvPr id="220" name="Google Shape;220;p32"/>
          <p:cNvPicPr preferRelativeResize="0"/>
          <p:nvPr/>
        </p:nvPicPr>
        <p:blipFill>
          <a:blip r:embed="rId3">
            <a:alphaModFix/>
          </a:blip>
          <a:stretch>
            <a:fillRect/>
          </a:stretch>
        </p:blipFill>
        <p:spPr>
          <a:xfrm>
            <a:off x="1188375" y="2330250"/>
            <a:ext cx="7006048" cy="2601650"/>
          </a:xfrm>
          <a:prstGeom prst="rect">
            <a:avLst/>
          </a:prstGeom>
          <a:noFill/>
          <a:ln>
            <a:noFill/>
          </a:ln>
        </p:spPr>
      </p:pic>
      <p:sp>
        <p:nvSpPr>
          <p:cNvPr id="221" name="Google Shape;221;p32"/>
          <p:cNvSpPr txBox="1"/>
          <p:nvPr/>
        </p:nvSpPr>
        <p:spPr>
          <a:xfrm>
            <a:off x="367900" y="1159388"/>
            <a:ext cx="73980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Sensitivity Analysis:    </a:t>
            </a:r>
            <a:r>
              <a:rPr lang="en-US" sz="1300" dirty="0">
                <a:solidFill>
                  <a:schemeClr val="dk1"/>
                </a:solidFill>
              </a:rPr>
              <a:t>Population (x250), GDP (x1000), Polity (x12)</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tx2">
                  <a:lumMod val="90000"/>
                </a:schemeClr>
              </a:solidFill>
              <a:highlight>
                <a:srgbClr val="FF0000"/>
              </a:highlight>
            </a:endParaRPr>
          </a:p>
        </p:txBody>
      </p:sp>
      <p:sp>
        <p:nvSpPr>
          <p:cNvPr id="63" name="Google Shape;63;p1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Democratic Backsliding</a:t>
            </a:r>
            <a:endParaRPr sz="2400" b="1" dirty="0">
              <a:solidFill>
                <a:schemeClr val="lt1"/>
              </a:solidFill>
            </a:endParaRPr>
          </a:p>
        </p:txBody>
      </p:sp>
      <p:pic>
        <p:nvPicPr>
          <p:cNvPr id="64" name="Google Shape;64;p14"/>
          <p:cNvPicPr preferRelativeResize="0"/>
          <p:nvPr/>
        </p:nvPicPr>
        <p:blipFill>
          <a:blip r:embed="rId3">
            <a:alphaModFix/>
          </a:blip>
          <a:stretch>
            <a:fillRect/>
          </a:stretch>
        </p:blipFill>
        <p:spPr>
          <a:xfrm>
            <a:off x="526300" y="1105400"/>
            <a:ext cx="1786074" cy="1098445"/>
          </a:xfrm>
          <a:prstGeom prst="rect">
            <a:avLst/>
          </a:prstGeom>
          <a:noFill/>
          <a:ln>
            <a:noFill/>
          </a:ln>
        </p:spPr>
      </p:pic>
      <p:pic>
        <p:nvPicPr>
          <p:cNvPr id="65" name="Google Shape;65;p14"/>
          <p:cNvPicPr preferRelativeResize="0"/>
          <p:nvPr/>
        </p:nvPicPr>
        <p:blipFill>
          <a:blip r:embed="rId4">
            <a:alphaModFix/>
          </a:blip>
          <a:stretch>
            <a:fillRect/>
          </a:stretch>
        </p:blipFill>
        <p:spPr>
          <a:xfrm>
            <a:off x="2763449" y="2425024"/>
            <a:ext cx="2109827" cy="1407054"/>
          </a:xfrm>
          <a:prstGeom prst="rect">
            <a:avLst/>
          </a:prstGeom>
          <a:noFill/>
          <a:ln>
            <a:noFill/>
          </a:ln>
        </p:spPr>
      </p:pic>
      <p:pic>
        <p:nvPicPr>
          <p:cNvPr id="66" name="Google Shape;66;p14"/>
          <p:cNvPicPr preferRelativeResize="0"/>
          <p:nvPr/>
        </p:nvPicPr>
        <p:blipFill>
          <a:blip r:embed="rId5">
            <a:alphaModFix/>
          </a:blip>
          <a:stretch>
            <a:fillRect/>
          </a:stretch>
        </p:blipFill>
        <p:spPr>
          <a:xfrm>
            <a:off x="5066300" y="3796950"/>
            <a:ext cx="1723175" cy="1148048"/>
          </a:xfrm>
          <a:prstGeom prst="rect">
            <a:avLst/>
          </a:prstGeom>
          <a:noFill/>
          <a:ln>
            <a:noFill/>
          </a:ln>
        </p:spPr>
      </p:pic>
      <p:pic>
        <p:nvPicPr>
          <p:cNvPr id="67" name="Google Shape;67;p14"/>
          <p:cNvPicPr preferRelativeResize="0"/>
          <p:nvPr/>
        </p:nvPicPr>
        <p:blipFill>
          <a:blip r:embed="rId6">
            <a:alphaModFix/>
          </a:blip>
          <a:stretch>
            <a:fillRect/>
          </a:stretch>
        </p:blipFill>
        <p:spPr>
          <a:xfrm>
            <a:off x="282775" y="2398150"/>
            <a:ext cx="1972675" cy="1217741"/>
          </a:xfrm>
          <a:prstGeom prst="rect">
            <a:avLst/>
          </a:prstGeom>
          <a:noFill/>
          <a:ln>
            <a:noFill/>
          </a:ln>
        </p:spPr>
      </p:pic>
      <p:pic>
        <p:nvPicPr>
          <p:cNvPr id="68" name="Google Shape;68;p14"/>
          <p:cNvPicPr preferRelativeResize="0"/>
          <p:nvPr/>
        </p:nvPicPr>
        <p:blipFill rotWithShape="1">
          <a:blip r:embed="rId7">
            <a:alphaModFix/>
          </a:blip>
          <a:srcRect l="33967" t="3834" b="17270"/>
          <a:stretch/>
        </p:blipFill>
        <p:spPr>
          <a:xfrm>
            <a:off x="5049462" y="1257913"/>
            <a:ext cx="1432826" cy="984996"/>
          </a:xfrm>
          <a:prstGeom prst="rect">
            <a:avLst/>
          </a:prstGeom>
          <a:noFill/>
          <a:ln>
            <a:noFill/>
          </a:ln>
        </p:spPr>
      </p:pic>
      <p:pic>
        <p:nvPicPr>
          <p:cNvPr id="69" name="Google Shape;69;p14"/>
          <p:cNvPicPr preferRelativeResize="0"/>
          <p:nvPr/>
        </p:nvPicPr>
        <p:blipFill>
          <a:blip r:embed="rId8">
            <a:alphaModFix/>
          </a:blip>
          <a:stretch>
            <a:fillRect/>
          </a:stretch>
        </p:blipFill>
        <p:spPr>
          <a:xfrm>
            <a:off x="2713150" y="1103025"/>
            <a:ext cx="1786075" cy="1099111"/>
          </a:xfrm>
          <a:prstGeom prst="rect">
            <a:avLst/>
          </a:prstGeom>
          <a:noFill/>
          <a:ln>
            <a:noFill/>
          </a:ln>
        </p:spPr>
      </p:pic>
      <p:pic>
        <p:nvPicPr>
          <p:cNvPr id="70" name="Google Shape;70;p14"/>
          <p:cNvPicPr preferRelativeResize="0"/>
          <p:nvPr/>
        </p:nvPicPr>
        <p:blipFill>
          <a:blip r:embed="rId9">
            <a:alphaModFix/>
          </a:blip>
          <a:stretch>
            <a:fillRect/>
          </a:stretch>
        </p:blipFill>
        <p:spPr>
          <a:xfrm>
            <a:off x="2936125" y="4105550"/>
            <a:ext cx="1786076" cy="1018614"/>
          </a:xfrm>
          <a:prstGeom prst="rect">
            <a:avLst/>
          </a:prstGeom>
          <a:noFill/>
          <a:ln>
            <a:noFill/>
          </a:ln>
        </p:spPr>
      </p:pic>
      <p:pic>
        <p:nvPicPr>
          <p:cNvPr id="71" name="Google Shape;71;p14"/>
          <p:cNvPicPr preferRelativeResize="0"/>
          <p:nvPr/>
        </p:nvPicPr>
        <p:blipFill>
          <a:blip r:embed="rId10">
            <a:alphaModFix/>
          </a:blip>
          <a:stretch>
            <a:fillRect/>
          </a:stretch>
        </p:blipFill>
        <p:spPr>
          <a:xfrm>
            <a:off x="5167774" y="2471638"/>
            <a:ext cx="1528325" cy="1146267"/>
          </a:xfrm>
          <a:prstGeom prst="rect">
            <a:avLst/>
          </a:prstGeom>
          <a:noFill/>
          <a:ln>
            <a:noFill/>
          </a:ln>
        </p:spPr>
      </p:pic>
      <p:pic>
        <p:nvPicPr>
          <p:cNvPr id="72" name="Google Shape;72;p14"/>
          <p:cNvPicPr preferRelativeResize="0"/>
          <p:nvPr/>
        </p:nvPicPr>
        <p:blipFill>
          <a:blip r:embed="rId11">
            <a:alphaModFix/>
          </a:blip>
          <a:stretch>
            <a:fillRect/>
          </a:stretch>
        </p:blipFill>
        <p:spPr>
          <a:xfrm>
            <a:off x="7069325" y="2495550"/>
            <a:ext cx="1952804" cy="1098450"/>
          </a:xfrm>
          <a:prstGeom prst="rect">
            <a:avLst/>
          </a:prstGeom>
          <a:noFill/>
          <a:ln>
            <a:noFill/>
          </a:ln>
        </p:spPr>
      </p:pic>
      <p:pic>
        <p:nvPicPr>
          <p:cNvPr id="73" name="Google Shape;73;p14"/>
          <p:cNvPicPr preferRelativeResize="0"/>
          <p:nvPr/>
        </p:nvPicPr>
        <p:blipFill>
          <a:blip r:embed="rId12">
            <a:alphaModFix/>
          </a:blip>
          <a:stretch>
            <a:fillRect/>
          </a:stretch>
        </p:blipFill>
        <p:spPr>
          <a:xfrm>
            <a:off x="589200" y="3879525"/>
            <a:ext cx="1723168" cy="1149124"/>
          </a:xfrm>
          <a:prstGeom prst="rect">
            <a:avLst/>
          </a:prstGeom>
          <a:noFill/>
          <a:ln>
            <a:noFill/>
          </a:ln>
        </p:spPr>
      </p:pic>
      <p:pic>
        <p:nvPicPr>
          <p:cNvPr id="74" name="Google Shape;74;p14"/>
          <p:cNvPicPr preferRelativeResize="0"/>
          <p:nvPr/>
        </p:nvPicPr>
        <p:blipFill>
          <a:blip r:embed="rId13">
            <a:alphaModFix/>
          </a:blip>
          <a:stretch>
            <a:fillRect/>
          </a:stretch>
        </p:blipFill>
        <p:spPr>
          <a:xfrm>
            <a:off x="7069325" y="3775613"/>
            <a:ext cx="1786075" cy="1190724"/>
          </a:xfrm>
          <a:prstGeom prst="rect">
            <a:avLst/>
          </a:prstGeom>
          <a:noFill/>
          <a:ln>
            <a:noFill/>
          </a:ln>
        </p:spPr>
      </p:pic>
      <p:pic>
        <p:nvPicPr>
          <p:cNvPr id="75" name="Google Shape;75;p14"/>
          <p:cNvPicPr preferRelativeResize="0"/>
          <p:nvPr/>
        </p:nvPicPr>
        <p:blipFill>
          <a:blip r:embed="rId14">
            <a:alphaModFix/>
          </a:blip>
          <a:stretch>
            <a:fillRect/>
          </a:stretch>
        </p:blipFill>
        <p:spPr>
          <a:xfrm>
            <a:off x="6846428" y="981150"/>
            <a:ext cx="1528320" cy="1018624"/>
          </a:xfrm>
          <a:prstGeom prst="rect">
            <a:avLst/>
          </a:prstGeom>
          <a:noFill/>
          <a:ln>
            <a:noFill/>
          </a:ln>
        </p:spPr>
      </p:pic>
      <p:sp>
        <p:nvSpPr>
          <p:cNvPr id="2" name="Google Shape;63;p14">
            <a:extLst>
              <a:ext uri="{FF2B5EF4-FFF2-40B4-BE49-F238E27FC236}">
                <a16:creationId xmlns:a16="http://schemas.microsoft.com/office/drawing/2014/main" id="{442B2D7D-2E25-A6AB-A108-D6BA6C6A5E6C}"/>
              </a:ext>
            </a:extLst>
          </p:cNvPr>
          <p:cNvSpPr txBox="1"/>
          <p:nvPr/>
        </p:nvSpPr>
        <p:spPr>
          <a:xfrm>
            <a:off x="3829163" y="499459"/>
            <a:ext cx="5207171"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 or Global Democracy Crisis?</a:t>
            </a:r>
            <a:endParaRPr sz="2400" b="1" dirty="0">
              <a:solidFill>
                <a:schemeClr val="lt1"/>
              </a:solidFill>
            </a:endParaRPr>
          </a:p>
        </p:txBody>
      </p:sp>
      <p:pic>
        <p:nvPicPr>
          <p:cNvPr id="1032" name="Picture 8" descr="How Democracies Die [Book]">
            <a:extLst>
              <a:ext uri="{FF2B5EF4-FFF2-40B4-BE49-F238E27FC236}">
                <a16:creationId xmlns:a16="http://schemas.microsoft.com/office/drawing/2014/main" id="{FAA07170-3CD8-5A06-202C-D4488162FA8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0422" y="0"/>
            <a:ext cx="3802882" cy="5836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27" name="Google Shape;227;p3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28" name="Google Shape;228;p33"/>
          <p:cNvSpPr txBox="1"/>
          <p:nvPr/>
        </p:nvSpPr>
        <p:spPr>
          <a:xfrm>
            <a:off x="382500" y="1497475"/>
            <a:ext cx="19695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Examples, SCM:</a:t>
            </a:r>
            <a:endParaRPr sz="1600" dirty="0">
              <a:solidFill>
                <a:schemeClr val="dk1"/>
              </a:solidFill>
            </a:endParaRPr>
          </a:p>
        </p:txBody>
      </p:sp>
      <p:pic>
        <p:nvPicPr>
          <p:cNvPr id="229" name="Google Shape;229;p33"/>
          <p:cNvPicPr preferRelativeResize="0"/>
          <p:nvPr/>
        </p:nvPicPr>
        <p:blipFill>
          <a:blip r:embed="rId3">
            <a:alphaModFix/>
          </a:blip>
          <a:stretch>
            <a:fillRect/>
          </a:stretch>
        </p:blipFill>
        <p:spPr>
          <a:xfrm>
            <a:off x="2734525" y="1082400"/>
            <a:ext cx="5834905" cy="4061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WTO x Inst. (U-shape)</a:t>
            </a:r>
            <a:endParaRPr sz="2400" b="1" i="0" u="none" strike="noStrike" cap="none" dirty="0">
              <a:solidFill>
                <a:schemeClr val="lt1"/>
              </a:solidFill>
            </a:endParaRPr>
          </a:p>
        </p:txBody>
      </p:sp>
      <p:pic>
        <p:nvPicPr>
          <p:cNvPr id="236" name="Google Shape;236;p34"/>
          <p:cNvPicPr preferRelativeResize="0"/>
          <p:nvPr/>
        </p:nvPicPr>
        <p:blipFill>
          <a:blip r:embed="rId3">
            <a:alphaModFix/>
          </a:blip>
          <a:stretch>
            <a:fillRect/>
          </a:stretch>
        </p:blipFill>
        <p:spPr>
          <a:xfrm>
            <a:off x="901150" y="1135502"/>
            <a:ext cx="6789700" cy="724475"/>
          </a:xfrm>
          <a:prstGeom prst="rect">
            <a:avLst/>
          </a:prstGeom>
          <a:noFill/>
          <a:ln>
            <a:noFill/>
          </a:ln>
        </p:spPr>
      </p:pic>
      <p:pic>
        <p:nvPicPr>
          <p:cNvPr id="237" name="Google Shape;237;p34"/>
          <p:cNvPicPr preferRelativeResize="0"/>
          <p:nvPr/>
        </p:nvPicPr>
        <p:blipFill>
          <a:blip r:embed="rId4">
            <a:alphaModFix/>
          </a:blip>
          <a:stretch>
            <a:fillRect/>
          </a:stretch>
        </p:blipFill>
        <p:spPr>
          <a:xfrm>
            <a:off x="1210400" y="2490375"/>
            <a:ext cx="6171199" cy="2608200"/>
          </a:xfrm>
          <a:prstGeom prst="rect">
            <a:avLst/>
          </a:prstGeom>
          <a:noFill/>
          <a:ln>
            <a:noFill/>
          </a:ln>
        </p:spPr>
      </p:pic>
      <p:sp>
        <p:nvSpPr>
          <p:cNvPr id="238" name="Google Shape;238;p34"/>
          <p:cNvSpPr txBox="1"/>
          <p:nvPr/>
        </p:nvSpPr>
        <p:spPr>
          <a:xfrm>
            <a:off x="2478700" y="1729750"/>
            <a:ext cx="7007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rPr>
              <a:t>*inst. range dummy: lowest/highest 20th quantiles in 2000, w/ a ±10 ppt. variation.</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1.2: WTO x Inst.</a:t>
            </a:r>
            <a:endParaRPr sz="2400" b="1" i="0" u="none" strike="noStrike" cap="none">
              <a:solidFill>
                <a:schemeClr val="lt1"/>
              </a:solidFill>
            </a:endParaRPr>
          </a:p>
        </p:txBody>
      </p:sp>
      <p:sp>
        <p:nvSpPr>
          <p:cNvPr id="2" name="TextBox 1">
            <a:extLst>
              <a:ext uri="{FF2B5EF4-FFF2-40B4-BE49-F238E27FC236}">
                <a16:creationId xmlns:a16="http://schemas.microsoft.com/office/drawing/2014/main" id="{B88F3895-BDCE-B470-24CD-E49FF4A91C6B}"/>
              </a:ext>
            </a:extLst>
          </p:cNvPr>
          <p:cNvSpPr txBox="1"/>
          <p:nvPr/>
        </p:nvSpPr>
        <p:spPr>
          <a:xfrm>
            <a:off x="750771" y="1578543"/>
            <a:ext cx="4371710" cy="307777"/>
          </a:xfrm>
          <a:prstGeom prst="rect">
            <a:avLst/>
          </a:prstGeom>
          <a:noFill/>
        </p:spPr>
        <p:txBody>
          <a:bodyPr wrap="none" rtlCol="0">
            <a:spAutoFit/>
          </a:bodyPr>
          <a:lstStyle/>
          <a:p>
            <a:r>
              <a:rPr lang="en-US" dirty="0"/>
              <a:t>Semi-parametric estimation (General Additive Model)</a:t>
            </a:r>
          </a:p>
        </p:txBody>
      </p:sp>
      <p:pic>
        <p:nvPicPr>
          <p:cNvPr id="3" name="Picture 2">
            <a:extLst>
              <a:ext uri="{FF2B5EF4-FFF2-40B4-BE49-F238E27FC236}">
                <a16:creationId xmlns:a16="http://schemas.microsoft.com/office/drawing/2014/main" id="{1CD30E87-B144-6E9B-03FB-550E1DB598BB}"/>
              </a:ext>
            </a:extLst>
          </p:cNvPr>
          <p:cNvPicPr>
            <a:picLocks noChangeAspect="1"/>
          </p:cNvPicPr>
          <p:nvPr/>
        </p:nvPicPr>
        <p:blipFill>
          <a:blip r:embed="rId3"/>
          <a:stretch>
            <a:fillRect/>
          </a:stretch>
        </p:blipFill>
        <p:spPr>
          <a:xfrm>
            <a:off x="1494322" y="1967758"/>
            <a:ext cx="5792002" cy="2888706"/>
          </a:xfrm>
          <a:prstGeom prst="rect">
            <a:avLst/>
          </a:prstGeom>
        </p:spPr>
      </p:pic>
    </p:spTree>
    <p:extLst>
      <p:ext uri="{BB962C8B-B14F-4D97-AF65-F5344CB8AC3E}">
        <p14:creationId xmlns:p14="http://schemas.microsoft.com/office/powerpoint/2010/main" val="2532693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44" name="Google Shape;244;p3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2.1: Inst. Reform</a:t>
            </a:r>
            <a:endParaRPr sz="2400" b="1" i="0" u="none" strike="noStrike" cap="none">
              <a:solidFill>
                <a:schemeClr val="lt1"/>
              </a:solidFill>
            </a:endParaRPr>
          </a:p>
        </p:txBody>
      </p:sp>
      <p:pic>
        <p:nvPicPr>
          <p:cNvPr id="245" name="Google Shape;245;p35"/>
          <p:cNvPicPr preferRelativeResize="0"/>
          <p:nvPr/>
        </p:nvPicPr>
        <p:blipFill>
          <a:blip r:embed="rId3">
            <a:alphaModFix/>
          </a:blip>
          <a:stretch>
            <a:fillRect/>
          </a:stretch>
        </p:blipFill>
        <p:spPr>
          <a:xfrm>
            <a:off x="827875" y="1430100"/>
            <a:ext cx="6838526" cy="340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1" name="Google Shape;251;p3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2.2: Inst. x WTO-related Period</a:t>
            </a:r>
            <a:endParaRPr sz="2400" b="1" i="0" u="none" strike="noStrike" cap="none">
              <a:solidFill>
                <a:schemeClr val="lt1"/>
              </a:solidFill>
            </a:endParaRPr>
          </a:p>
        </p:txBody>
      </p:sp>
      <p:pic>
        <p:nvPicPr>
          <p:cNvPr id="252" name="Google Shape;252;p36"/>
          <p:cNvPicPr preferRelativeResize="0"/>
          <p:nvPr/>
        </p:nvPicPr>
        <p:blipFill>
          <a:blip r:embed="rId3">
            <a:alphaModFix/>
          </a:blip>
          <a:stretch>
            <a:fillRect/>
          </a:stretch>
        </p:blipFill>
        <p:spPr>
          <a:xfrm>
            <a:off x="774200" y="1048225"/>
            <a:ext cx="6781551" cy="723600"/>
          </a:xfrm>
          <a:prstGeom prst="rect">
            <a:avLst/>
          </a:prstGeom>
          <a:noFill/>
          <a:ln>
            <a:noFill/>
          </a:ln>
        </p:spPr>
      </p:pic>
      <p:pic>
        <p:nvPicPr>
          <p:cNvPr id="253" name="Google Shape;253;p36"/>
          <p:cNvPicPr preferRelativeResize="0"/>
          <p:nvPr/>
        </p:nvPicPr>
        <p:blipFill>
          <a:blip r:embed="rId4">
            <a:alphaModFix/>
          </a:blip>
          <a:stretch>
            <a:fillRect/>
          </a:stretch>
        </p:blipFill>
        <p:spPr>
          <a:xfrm>
            <a:off x="888150" y="2440675"/>
            <a:ext cx="6781551" cy="26384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9" name="Google Shape;259;p3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3: Absolute Exports</a:t>
            </a:r>
            <a:endParaRPr sz="2400" b="1" i="0" u="none" strike="noStrike" cap="none" dirty="0">
              <a:solidFill>
                <a:schemeClr val="lt1"/>
              </a:solidFill>
            </a:endParaRPr>
          </a:p>
        </p:txBody>
      </p:sp>
      <p:pic>
        <p:nvPicPr>
          <p:cNvPr id="260" name="Google Shape;260;p37"/>
          <p:cNvPicPr preferRelativeResize="0"/>
          <p:nvPr/>
        </p:nvPicPr>
        <p:blipFill>
          <a:blip r:embed="rId3">
            <a:alphaModFix/>
          </a:blip>
          <a:stretch>
            <a:fillRect/>
          </a:stretch>
        </p:blipFill>
        <p:spPr>
          <a:xfrm>
            <a:off x="722100" y="1494726"/>
            <a:ext cx="7888376" cy="3182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66" name="Google Shape;266;p3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4: External Balance</a:t>
            </a:r>
            <a:endParaRPr sz="2400" b="1" i="0" u="none" strike="noStrike" cap="none" dirty="0">
              <a:solidFill>
                <a:schemeClr val="lt1"/>
              </a:solidFill>
            </a:endParaRPr>
          </a:p>
        </p:txBody>
      </p:sp>
      <p:pic>
        <p:nvPicPr>
          <p:cNvPr id="3" name="Picture 2">
            <a:extLst>
              <a:ext uri="{FF2B5EF4-FFF2-40B4-BE49-F238E27FC236}">
                <a16:creationId xmlns:a16="http://schemas.microsoft.com/office/drawing/2014/main" id="{56211C22-58BA-0088-8626-BED843EFA186}"/>
              </a:ext>
            </a:extLst>
          </p:cNvPr>
          <p:cNvPicPr>
            <a:picLocks noChangeAspect="1"/>
          </p:cNvPicPr>
          <p:nvPr/>
        </p:nvPicPr>
        <p:blipFill>
          <a:blip r:embed="rId3"/>
          <a:stretch>
            <a:fillRect/>
          </a:stretch>
        </p:blipFill>
        <p:spPr>
          <a:xfrm>
            <a:off x="2518829" y="1048233"/>
            <a:ext cx="4860676" cy="4095267"/>
          </a:xfrm>
          <a:prstGeom prst="rect">
            <a:avLst/>
          </a:prstGeom>
        </p:spPr>
      </p:pic>
      <p:sp>
        <p:nvSpPr>
          <p:cNvPr id="4" name="TextBox 3">
            <a:extLst>
              <a:ext uri="{FF2B5EF4-FFF2-40B4-BE49-F238E27FC236}">
                <a16:creationId xmlns:a16="http://schemas.microsoft.com/office/drawing/2014/main" id="{7ED2FA01-FEF7-47EA-E962-6E91547A4F4B}"/>
              </a:ext>
            </a:extLst>
          </p:cNvPr>
          <p:cNvSpPr txBox="1"/>
          <p:nvPr/>
        </p:nvSpPr>
        <p:spPr>
          <a:xfrm>
            <a:off x="150829" y="1932495"/>
            <a:ext cx="1923068" cy="892552"/>
          </a:xfrm>
          <a:prstGeom prst="rect">
            <a:avLst/>
          </a:prstGeom>
          <a:noFill/>
        </p:spPr>
        <p:txBody>
          <a:bodyPr wrap="square" rtlCol="0">
            <a:spAutoFit/>
          </a:bodyPr>
          <a:lstStyle/>
          <a:p>
            <a:r>
              <a:rPr lang="en-US" dirty="0"/>
              <a:t>Hierarchical Model </a:t>
            </a:r>
          </a:p>
          <a:p>
            <a:endParaRPr lang="en-US" dirty="0"/>
          </a:p>
          <a:p>
            <a:r>
              <a:rPr lang="en-US" sz="1200" dirty="0"/>
              <a:t>(Chinn and Ito 2021; Manger and Sattler 2020)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913C5-168F-BB84-0F8F-4CB7F95E8A1E}"/>
              </a:ext>
            </a:extLst>
          </p:cNvPr>
          <p:cNvSpPr txBox="1"/>
          <p:nvPr/>
        </p:nvSpPr>
        <p:spPr>
          <a:xfrm>
            <a:off x="2637322" y="2030930"/>
            <a:ext cx="2343911" cy="523220"/>
          </a:xfrm>
          <a:prstGeom prst="rect">
            <a:avLst/>
          </a:prstGeom>
          <a:noFill/>
        </p:spPr>
        <p:txBody>
          <a:bodyPr wrap="none" rtlCol="0">
            <a:spAutoFit/>
          </a:bodyPr>
          <a:lstStyle/>
          <a:p>
            <a:r>
              <a:rPr lang="en-US" sz="2800" b="1" dirty="0"/>
              <a:t>Mechanisms</a:t>
            </a:r>
          </a:p>
        </p:txBody>
      </p:sp>
    </p:spTree>
    <p:extLst>
      <p:ext uri="{BB962C8B-B14F-4D97-AF65-F5344CB8AC3E}">
        <p14:creationId xmlns:p14="http://schemas.microsoft.com/office/powerpoint/2010/main" val="415434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2" name="Google Shape;272;p3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Sectoral-level Evidence</a:t>
            </a:r>
            <a:endParaRPr sz="2400" b="1" i="0" u="none" strike="noStrike" cap="none">
              <a:solidFill>
                <a:schemeClr val="lt1"/>
              </a:solidFill>
            </a:endParaRPr>
          </a:p>
        </p:txBody>
      </p:sp>
      <p:pic>
        <p:nvPicPr>
          <p:cNvPr id="273" name="Google Shape;273;p39"/>
          <p:cNvPicPr preferRelativeResize="0"/>
          <p:nvPr/>
        </p:nvPicPr>
        <p:blipFill>
          <a:blip r:embed="rId3">
            <a:alphaModFix/>
          </a:blip>
          <a:stretch>
            <a:fillRect/>
          </a:stretch>
        </p:blipFill>
        <p:spPr>
          <a:xfrm>
            <a:off x="494225" y="1433300"/>
            <a:ext cx="7888398" cy="32807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40"/>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9" name="Google Shape;279;p4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Mediating Tests </a:t>
            </a:r>
            <a:endParaRPr sz="2400" b="1" i="0" u="none" strike="noStrike" cap="none">
              <a:solidFill>
                <a:schemeClr val="lt1"/>
              </a:solidFill>
            </a:endParaRPr>
          </a:p>
        </p:txBody>
      </p:sp>
      <p:pic>
        <p:nvPicPr>
          <p:cNvPr id="280" name="Google Shape;280;p40"/>
          <p:cNvPicPr preferRelativeResize="0"/>
          <p:nvPr/>
        </p:nvPicPr>
        <p:blipFill>
          <a:blip r:embed="rId3">
            <a:alphaModFix/>
          </a:blip>
          <a:stretch>
            <a:fillRect/>
          </a:stretch>
        </p:blipFill>
        <p:spPr>
          <a:xfrm>
            <a:off x="209219" y="1083741"/>
            <a:ext cx="7961624" cy="3570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Google Shape;90;p1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91" name="Google Shape;91;p1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vs. 1990s Optimism  </a:t>
            </a:r>
            <a:endParaRPr sz="2400" b="1" dirty="0">
              <a:solidFill>
                <a:schemeClr val="bg1"/>
              </a:solidFill>
            </a:endParaRPr>
          </a:p>
        </p:txBody>
      </p:sp>
      <p:pic>
        <p:nvPicPr>
          <p:cNvPr id="92" name="Google Shape;92;p16"/>
          <p:cNvPicPr preferRelativeResize="0"/>
          <p:nvPr/>
        </p:nvPicPr>
        <p:blipFill rotWithShape="1">
          <a:blip r:embed="rId3">
            <a:alphaModFix/>
          </a:blip>
          <a:srcRect l="27851" t="10638" b="14283"/>
          <a:stretch/>
        </p:blipFill>
        <p:spPr>
          <a:xfrm>
            <a:off x="481263" y="1357161"/>
            <a:ext cx="3620462" cy="1703673"/>
          </a:xfrm>
          <a:prstGeom prst="rect">
            <a:avLst/>
          </a:prstGeom>
          <a:noFill/>
          <a:ln>
            <a:noFill/>
          </a:ln>
        </p:spPr>
      </p:pic>
      <p:pic>
        <p:nvPicPr>
          <p:cNvPr id="93" name="Google Shape;93;p16"/>
          <p:cNvPicPr preferRelativeResize="0"/>
          <p:nvPr/>
        </p:nvPicPr>
        <p:blipFill>
          <a:blip r:embed="rId4">
            <a:alphaModFix/>
          </a:blip>
          <a:stretch>
            <a:fillRect/>
          </a:stretch>
        </p:blipFill>
        <p:spPr>
          <a:xfrm>
            <a:off x="4870719" y="2282624"/>
            <a:ext cx="4169697" cy="2724151"/>
          </a:xfrm>
          <a:prstGeom prst="rect">
            <a:avLst/>
          </a:prstGeom>
          <a:noFill/>
          <a:ln>
            <a:noFill/>
          </a:ln>
        </p:spPr>
      </p:pic>
      <p:sp>
        <p:nvSpPr>
          <p:cNvPr id="94" name="Google Shape;94;p16"/>
          <p:cNvSpPr txBox="1"/>
          <p:nvPr/>
        </p:nvSpPr>
        <p:spPr>
          <a:xfrm>
            <a:off x="1993475" y="4314075"/>
            <a:ext cx="3000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222222"/>
                </a:solidFill>
                <a:highlight>
                  <a:srgbClr val="FFFFFF"/>
                </a:highlight>
              </a:rPr>
              <a:t>"...So if you believe in a future of greater openness and freedom for the people of China, you ought to be for this agreement."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1"/>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86" name="Google Shape;286;p4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Qualitative Case Comparison</a:t>
            </a:r>
            <a:endParaRPr sz="2400" b="1" i="0" u="none" strike="noStrike" cap="none" dirty="0">
              <a:solidFill>
                <a:schemeClr val="lt1"/>
              </a:solidFill>
            </a:endParaRPr>
          </a:p>
        </p:txBody>
      </p:sp>
      <p:pic>
        <p:nvPicPr>
          <p:cNvPr id="287" name="Google Shape;287;p41"/>
          <p:cNvPicPr preferRelativeResize="0"/>
          <p:nvPr/>
        </p:nvPicPr>
        <p:blipFill>
          <a:blip r:embed="rId3">
            <a:alphaModFix/>
          </a:blip>
          <a:stretch>
            <a:fillRect/>
          </a:stretch>
        </p:blipFill>
        <p:spPr>
          <a:xfrm>
            <a:off x="-87624" y="1434002"/>
            <a:ext cx="3922724" cy="2023825"/>
          </a:xfrm>
          <a:prstGeom prst="rect">
            <a:avLst/>
          </a:prstGeom>
          <a:noFill/>
          <a:ln>
            <a:noFill/>
          </a:ln>
        </p:spPr>
      </p:pic>
      <p:pic>
        <p:nvPicPr>
          <p:cNvPr id="288" name="Google Shape;288;p41"/>
          <p:cNvPicPr preferRelativeResize="0"/>
          <p:nvPr/>
        </p:nvPicPr>
        <p:blipFill>
          <a:blip r:embed="rId4">
            <a:alphaModFix/>
          </a:blip>
          <a:stretch>
            <a:fillRect/>
          </a:stretch>
        </p:blipFill>
        <p:spPr>
          <a:xfrm>
            <a:off x="3835100" y="2011275"/>
            <a:ext cx="5271824" cy="2555701"/>
          </a:xfrm>
          <a:prstGeom prst="rect">
            <a:avLst/>
          </a:prstGeom>
          <a:noFill/>
          <a:ln>
            <a:noFill/>
          </a:ln>
        </p:spPr>
      </p:pic>
      <p:sp>
        <p:nvSpPr>
          <p:cNvPr id="2" name="TextBox 1">
            <a:extLst>
              <a:ext uri="{FF2B5EF4-FFF2-40B4-BE49-F238E27FC236}">
                <a16:creationId xmlns:a16="http://schemas.microsoft.com/office/drawing/2014/main" id="{B146A819-B40E-17BA-9704-8DDCE2E5C05C}"/>
              </a:ext>
            </a:extLst>
          </p:cNvPr>
          <p:cNvSpPr txBox="1"/>
          <p:nvPr/>
        </p:nvSpPr>
        <p:spPr>
          <a:xfrm>
            <a:off x="197963" y="3457827"/>
            <a:ext cx="3561723" cy="1631216"/>
          </a:xfrm>
          <a:prstGeom prst="rect">
            <a:avLst/>
          </a:prstGeom>
          <a:noFill/>
        </p:spPr>
        <p:txBody>
          <a:bodyPr wrap="square" rtlCol="0">
            <a:spAutoFit/>
          </a:bodyPr>
          <a:lstStyle/>
          <a:p>
            <a:r>
              <a:rPr lang="en-US" sz="1000" dirty="0"/>
              <a:t>“...China’s political regime allows a gradualist approach which blended state control with market, and long-term planning employing mercantilism (e.g., economic zones and industrial policies) (Lin et al. 2003), as well as the suppression of labor rights…”</a:t>
            </a:r>
          </a:p>
          <a:p>
            <a:endParaRPr lang="en-US" sz="1000" dirty="0"/>
          </a:p>
          <a:p>
            <a:r>
              <a:rPr lang="en-US" sz="1000" dirty="0"/>
              <a:t>“…India’s democratic system, though more inclusive, must navigate coalition politics, public dissent, and legal constraints, resulting in slow decision-making and low mercantilist policies (</a:t>
            </a:r>
            <a:r>
              <a:rPr lang="en-US" sz="1000" dirty="0" err="1"/>
              <a:t>Groth</a:t>
            </a:r>
            <a:r>
              <a:rPr lang="en-US" sz="1000" dirty="0"/>
              <a:t> 2006)…”</a:t>
            </a:r>
          </a:p>
        </p:txBody>
      </p:sp>
      <p:sp>
        <p:nvSpPr>
          <p:cNvPr id="3" name="TextBox 2">
            <a:extLst>
              <a:ext uri="{FF2B5EF4-FFF2-40B4-BE49-F238E27FC236}">
                <a16:creationId xmlns:a16="http://schemas.microsoft.com/office/drawing/2014/main" id="{C81C96E0-D492-A136-10B7-3F2378825C0A}"/>
              </a:ext>
            </a:extLst>
          </p:cNvPr>
          <p:cNvSpPr txBox="1"/>
          <p:nvPr/>
        </p:nvSpPr>
        <p:spPr>
          <a:xfrm>
            <a:off x="4147794" y="4653867"/>
            <a:ext cx="1904689" cy="307777"/>
          </a:xfrm>
          <a:prstGeom prst="rect">
            <a:avLst/>
          </a:prstGeom>
          <a:noFill/>
        </p:spPr>
        <p:txBody>
          <a:bodyPr wrap="none" rtlCol="0">
            <a:spAutoFit/>
          </a:bodyPr>
          <a:lstStyle/>
          <a:p>
            <a:r>
              <a:rPr lang="en-US" dirty="0"/>
              <a:t>See paper for more…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36" name="Google Shape;136;p2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New Setting: How Does Globalized Economy Differ?</a:t>
            </a:r>
            <a:endParaRPr sz="2400" b="1" i="0" u="none" strike="noStrike" cap="none" dirty="0">
              <a:solidFill>
                <a:schemeClr val="lt1"/>
              </a:solidFill>
            </a:endParaRPr>
          </a:p>
        </p:txBody>
      </p:sp>
      <p:sp>
        <p:nvSpPr>
          <p:cNvPr id="137" name="Google Shape;137;p21"/>
          <p:cNvSpPr txBox="1"/>
          <p:nvPr/>
        </p:nvSpPr>
        <p:spPr>
          <a:xfrm>
            <a:off x="447625" y="1350975"/>
            <a:ext cx="8626800" cy="34182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Changing development logic </a:t>
            </a:r>
            <a:r>
              <a:rPr lang="en-US" sz="1700" i="1" dirty="0">
                <a:solidFill>
                  <a:schemeClr val="tx1">
                    <a:lumMod val="50000"/>
                    <a:lumOff val="50000"/>
                  </a:schemeClr>
                </a:solidFill>
              </a:rPr>
              <a:t>vs.</a:t>
            </a:r>
            <a:r>
              <a:rPr lang="en-US" sz="1700" dirty="0">
                <a:solidFill>
                  <a:schemeClr val="tx1">
                    <a:lumMod val="50000"/>
                    <a:lumOff val="50000"/>
                  </a:schemeClr>
                </a:solidFill>
              </a:rPr>
              <a:t> enclosed economy</a:t>
            </a:r>
            <a:endParaRPr sz="1700" dirty="0">
              <a:solidFill>
                <a:schemeClr val="tx1">
                  <a:lumMod val="50000"/>
                  <a:lumOff val="50000"/>
                </a:schemeClr>
              </a:solidFill>
            </a:endParaRPr>
          </a:p>
          <a:p>
            <a:pPr marL="914400" lvl="1" indent="-336550" algn="l" rtl="0">
              <a:lnSpc>
                <a:spcPct val="115000"/>
              </a:lnSpc>
              <a:spcBef>
                <a:spcPts val="0"/>
              </a:spcBef>
              <a:spcAft>
                <a:spcPts val="0"/>
              </a:spcAft>
              <a:buClr>
                <a:schemeClr val="dk1"/>
              </a:buClr>
              <a:buSzPts val="1700"/>
              <a:buChar char="○"/>
            </a:pPr>
            <a:r>
              <a:rPr lang="en-US" dirty="0">
                <a:solidFill>
                  <a:schemeClr val="dk1"/>
                </a:solidFill>
              </a:rPr>
              <a:t>Local factors globally comparable and </a:t>
            </a:r>
            <a:r>
              <a:rPr lang="en-US" dirty="0" err="1">
                <a:solidFill>
                  <a:schemeClr val="dk1"/>
                </a:solidFill>
              </a:rPr>
              <a:t>liquidatable</a:t>
            </a:r>
            <a:r>
              <a:rPr lang="en-US" dirty="0">
                <a:solidFill>
                  <a:schemeClr val="dk1"/>
                </a:solidFill>
              </a:rPr>
              <a:t> </a:t>
            </a:r>
          </a:p>
          <a:p>
            <a:pPr marL="914400" lvl="1" indent="-336550" algn="l" rtl="0">
              <a:lnSpc>
                <a:spcPct val="115000"/>
              </a:lnSpc>
              <a:spcBef>
                <a:spcPts val="0"/>
              </a:spcBef>
              <a:spcAft>
                <a:spcPts val="0"/>
              </a:spcAft>
              <a:buClr>
                <a:schemeClr val="dk1"/>
              </a:buClr>
              <a:buSzPts val="1700"/>
              <a:buChar char="○"/>
            </a:pPr>
            <a:r>
              <a:rPr lang="en-US" dirty="0">
                <a:solidFill>
                  <a:schemeClr val="dk1"/>
                </a:solidFill>
              </a:rPr>
              <a:t>Earlier trade theory: comparative advantage, specialization </a:t>
            </a:r>
            <a:r>
              <a:rPr lang="en-US" sz="800" dirty="0">
                <a:solidFill>
                  <a:srgbClr val="B7B7B7"/>
                </a:solidFill>
              </a:rPr>
              <a:t>(H-O/R-V model)</a:t>
            </a:r>
            <a:endParaRPr sz="800" dirty="0">
              <a:solidFill>
                <a:srgbClr val="B7B7B7"/>
              </a:solidFill>
            </a:endParaRPr>
          </a:p>
          <a:p>
            <a:pPr marL="914400" lvl="1" indent="-336550" algn="l" rtl="0">
              <a:lnSpc>
                <a:spcPct val="115000"/>
              </a:lnSpc>
              <a:spcBef>
                <a:spcPts val="0"/>
              </a:spcBef>
              <a:spcAft>
                <a:spcPts val="0"/>
              </a:spcAft>
              <a:buClr>
                <a:schemeClr val="dk1"/>
              </a:buClr>
              <a:buSzPts val="1700"/>
              <a:buChar char="○"/>
            </a:pPr>
            <a:r>
              <a:rPr lang="en-US" dirty="0">
                <a:solidFill>
                  <a:schemeClr val="dk1"/>
                </a:solidFill>
              </a:rPr>
              <a:t>Newer trade theory: scale, firm selection, GVC/FDI </a:t>
            </a:r>
            <a:r>
              <a:rPr lang="en-US" sz="800" dirty="0">
                <a:solidFill>
                  <a:srgbClr val="B7B7B7"/>
                </a:solidFill>
              </a:rPr>
              <a:t>(Krugman 1979; Grossman and </a:t>
            </a:r>
            <a:r>
              <a:rPr lang="en-US" sz="800" dirty="0" err="1">
                <a:solidFill>
                  <a:srgbClr val="B7B7B7"/>
                </a:solidFill>
              </a:rPr>
              <a:t>Helpman</a:t>
            </a:r>
            <a:r>
              <a:rPr lang="en-US" sz="800" dirty="0">
                <a:solidFill>
                  <a:srgbClr val="B7B7B7"/>
                </a:solidFill>
              </a:rPr>
              <a:t> 1991; Melitz 2003; </a:t>
            </a:r>
            <a:r>
              <a:rPr lang="en-US" sz="800" dirty="0" err="1">
                <a:solidFill>
                  <a:srgbClr val="B7B7B7"/>
                </a:solidFill>
              </a:rPr>
              <a:t>Antras</a:t>
            </a:r>
            <a:r>
              <a:rPr lang="en-US" sz="800" dirty="0">
                <a:solidFill>
                  <a:srgbClr val="B7B7B7"/>
                </a:solidFill>
              </a:rPr>
              <a:t> 2015) </a:t>
            </a:r>
            <a:r>
              <a:rPr lang="en-US" dirty="0">
                <a:solidFill>
                  <a:schemeClr val="dk1"/>
                </a:solidFill>
              </a:rPr>
              <a:t>exports drive income/productivity/innovation</a:t>
            </a:r>
            <a:r>
              <a:rPr lang="en-US" sz="1200" dirty="0">
                <a:solidFill>
                  <a:schemeClr val="dk1"/>
                </a:solidFill>
              </a:rPr>
              <a:t> </a:t>
            </a:r>
            <a:r>
              <a:rPr lang="en-US" sz="800" dirty="0">
                <a:solidFill>
                  <a:srgbClr val="B7B7B7"/>
                </a:solidFill>
              </a:rPr>
              <a:t>(</a:t>
            </a:r>
            <a:r>
              <a:rPr lang="en-US" sz="800" dirty="0" err="1">
                <a:solidFill>
                  <a:srgbClr val="B7B7B7"/>
                </a:solidFill>
              </a:rPr>
              <a:t>Atkeson</a:t>
            </a:r>
            <a:r>
              <a:rPr lang="en-US" sz="800" dirty="0">
                <a:solidFill>
                  <a:srgbClr val="B7B7B7"/>
                </a:solidFill>
              </a:rPr>
              <a:t> &amp; Burstein 2010; Burstein &amp; Melitz 2013)</a:t>
            </a:r>
            <a:endParaRPr sz="800" dirty="0">
              <a:solidFill>
                <a:srgbClr val="B7B7B7"/>
              </a:solidFill>
            </a:endParaRPr>
          </a:p>
          <a:p>
            <a:pPr marL="914400" lvl="0" indent="457200" algn="l" rtl="0">
              <a:spcBef>
                <a:spcPts val="1000"/>
              </a:spcBef>
              <a:spcAft>
                <a:spcPts val="0"/>
              </a:spcAft>
              <a:buNone/>
            </a:pPr>
            <a:r>
              <a:rPr lang="en-US" sz="1800" b="1" dirty="0">
                <a:solidFill>
                  <a:srgbClr val="980000"/>
                </a:solidFill>
              </a:rPr>
              <a:t>⇒ </a:t>
            </a:r>
            <a:r>
              <a:rPr lang="en-US" sz="1600" b="1" dirty="0">
                <a:solidFill>
                  <a:srgbClr val="980000"/>
                </a:solidFill>
              </a:rPr>
              <a:t>Shift focus to external: demand/technology/capital </a:t>
            </a:r>
            <a:endParaRPr sz="900" dirty="0">
              <a:solidFill>
                <a:schemeClr val="dk1"/>
              </a:solidFill>
            </a:endParaRPr>
          </a:p>
          <a:p>
            <a:pPr marL="457200" lvl="0" indent="-336550" algn="l" rtl="0">
              <a:lnSpc>
                <a:spcPct val="115000"/>
              </a:lnSpc>
              <a:spcBef>
                <a:spcPts val="600"/>
              </a:spcBef>
              <a:spcAft>
                <a:spcPts val="0"/>
              </a:spcAft>
              <a:buClr>
                <a:schemeClr val="dk1"/>
              </a:buClr>
              <a:buSzPts val="1700"/>
              <a:buChar char="●"/>
            </a:pPr>
            <a:r>
              <a:rPr lang="en-US" sz="1700" b="1" dirty="0">
                <a:solidFill>
                  <a:schemeClr val="dk1"/>
                </a:solidFill>
              </a:rPr>
              <a:t>Exploiting free trade</a:t>
            </a:r>
            <a:endParaRPr sz="1700" b="1"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US" dirty="0">
                <a:solidFill>
                  <a:schemeClr val="dk1"/>
                </a:solidFill>
              </a:rPr>
              <a:t>One-time gain, long-term uncertain </a:t>
            </a:r>
            <a:r>
              <a:rPr lang="en-US" sz="800" dirty="0">
                <a:solidFill>
                  <a:srgbClr val="B7B7B7"/>
                </a:solidFill>
              </a:rPr>
              <a:t>(Garret 2000)</a:t>
            </a:r>
            <a:r>
              <a:rPr lang="en-US" dirty="0">
                <a:solidFill>
                  <a:schemeClr val="dk1"/>
                </a:solidFill>
              </a:rPr>
              <a:t>; 10% explained by comp. adv. </a:t>
            </a:r>
            <a:r>
              <a:rPr lang="en-US" sz="800" dirty="0">
                <a:solidFill>
                  <a:srgbClr val="B7B7B7"/>
                </a:solidFill>
              </a:rPr>
              <a:t>(Osgood 2017)</a:t>
            </a:r>
            <a:endParaRPr sz="800" dirty="0">
              <a:solidFill>
                <a:srgbClr val="B7B7B7"/>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Assumptions may not hold: balanced trade/</a:t>
            </a:r>
            <a:r>
              <a:rPr lang="en-US" dirty="0" err="1">
                <a:solidFill>
                  <a:schemeClr val="dk1"/>
                </a:solidFill>
              </a:rPr>
              <a:t>exo</a:t>
            </a:r>
            <a:r>
              <a:rPr lang="en-US" dirty="0">
                <a:solidFill>
                  <a:schemeClr val="dk1"/>
                </a:solidFill>
              </a:rPr>
              <a:t>. imbalance, no friction, effective f/x ⇒ strategic trade theory, export-oriented model, developmental state model … </a:t>
            </a:r>
            <a:endParaRPr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US" dirty="0">
                <a:solidFill>
                  <a:schemeClr val="dk1"/>
                </a:solidFill>
              </a:rPr>
              <a:t>Interventions can create “artificial cost advantage” </a:t>
            </a:r>
            <a:r>
              <a:rPr lang="en-US" sz="800" dirty="0">
                <a:solidFill>
                  <a:srgbClr val="B7B7B7"/>
                </a:solidFill>
              </a:rPr>
              <a:t>(see modes in Eaton &amp; </a:t>
            </a:r>
            <a:r>
              <a:rPr lang="en-US" sz="800" dirty="0" err="1">
                <a:solidFill>
                  <a:srgbClr val="B7B7B7"/>
                </a:solidFill>
              </a:rPr>
              <a:t>Kortum</a:t>
            </a:r>
            <a:r>
              <a:rPr lang="en-US" sz="800" dirty="0">
                <a:solidFill>
                  <a:srgbClr val="B7B7B7"/>
                </a:solidFill>
              </a:rPr>
              <a:t> 2002; </a:t>
            </a:r>
            <a:r>
              <a:rPr lang="en-US" sz="800" dirty="0" err="1">
                <a:solidFill>
                  <a:srgbClr val="B7B7B7"/>
                </a:solidFill>
              </a:rPr>
              <a:t>Arkolakis</a:t>
            </a:r>
            <a:r>
              <a:rPr lang="en-US" sz="800" dirty="0">
                <a:solidFill>
                  <a:srgbClr val="B7B7B7"/>
                </a:solidFill>
              </a:rPr>
              <a:t> et al. 2018; Melitz 2003; </a:t>
            </a:r>
            <a:r>
              <a:rPr lang="en-US" sz="800" dirty="0" err="1">
                <a:solidFill>
                  <a:srgbClr val="B7B7B7"/>
                </a:solidFill>
              </a:rPr>
              <a:t>Costinot</a:t>
            </a:r>
            <a:r>
              <a:rPr lang="en-US" sz="800" dirty="0">
                <a:solidFill>
                  <a:srgbClr val="B7B7B7"/>
                </a:solidFill>
              </a:rPr>
              <a:t> et al. 2013; </a:t>
            </a:r>
            <a:r>
              <a:rPr lang="en-US" sz="800" dirty="0" err="1">
                <a:solidFill>
                  <a:srgbClr val="B7B7B7"/>
                </a:solidFill>
              </a:rPr>
              <a:t>Epifani</a:t>
            </a:r>
            <a:r>
              <a:rPr lang="en-US" sz="800" dirty="0">
                <a:solidFill>
                  <a:srgbClr val="B7B7B7"/>
                </a:solidFill>
              </a:rPr>
              <a:t> &amp; </a:t>
            </a:r>
            <a:r>
              <a:rPr lang="en-US" sz="800" dirty="0" err="1">
                <a:solidFill>
                  <a:srgbClr val="B7B7B7"/>
                </a:solidFill>
              </a:rPr>
              <a:t>Gancia</a:t>
            </a:r>
            <a:r>
              <a:rPr lang="en-US" sz="800" dirty="0">
                <a:solidFill>
                  <a:srgbClr val="B7B7B7"/>
                </a:solidFill>
              </a:rPr>
              <a:t> 2017) </a:t>
            </a:r>
            <a:endParaRPr sz="800" dirty="0">
              <a:solidFill>
                <a:srgbClr val="B7B7B7"/>
              </a:solidFill>
            </a:endParaRPr>
          </a:p>
          <a:p>
            <a:pPr marL="914400" lvl="0" indent="457200" algn="l" rtl="0">
              <a:spcBef>
                <a:spcPts val="1000"/>
              </a:spcBef>
              <a:spcAft>
                <a:spcPts val="0"/>
              </a:spcAft>
              <a:buNone/>
            </a:pPr>
            <a:r>
              <a:rPr lang="en-US" sz="1800" b="1" dirty="0">
                <a:solidFill>
                  <a:srgbClr val="980000"/>
                </a:solidFill>
              </a:rPr>
              <a:t>⇒ </a:t>
            </a:r>
            <a:r>
              <a:rPr lang="en-US" sz="1600" b="1" dirty="0">
                <a:solidFill>
                  <a:srgbClr val="980000"/>
                </a:solidFill>
              </a:rPr>
              <a:t>Create room for manipulative policies </a:t>
            </a:r>
            <a:endParaRPr sz="1600" b="1" dirty="0">
              <a:solidFill>
                <a:srgbClr val="98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2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43" name="Google Shape;143;p2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Autocratic Advantage? Quotes… </a:t>
            </a:r>
            <a:endParaRPr sz="2400" b="1" i="0" u="none" strike="noStrike" cap="none" dirty="0">
              <a:solidFill>
                <a:schemeClr val="lt1"/>
              </a:solidFill>
            </a:endParaRPr>
          </a:p>
        </p:txBody>
      </p:sp>
      <p:pic>
        <p:nvPicPr>
          <p:cNvPr id="144" name="Google Shape;144;p22"/>
          <p:cNvPicPr preferRelativeResize="0"/>
          <p:nvPr/>
        </p:nvPicPr>
        <p:blipFill>
          <a:blip r:embed="rId3">
            <a:alphaModFix/>
          </a:blip>
          <a:stretch>
            <a:fillRect/>
          </a:stretch>
        </p:blipFill>
        <p:spPr>
          <a:xfrm>
            <a:off x="632575" y="1348050"/>
            <a:ext cx="6594376" cy="937225"/>
          </a:xfrm>
          <a:prstGeom prst="rect">
            <a:avLst/>
          </a:prstGeom>
          <a:noFill/>
          <a:ln>
            <a:noFill/>
          </a:ln>
        </p:spPr>
      </p:pic>
      <p:pic>
        <p:nvPicPr>
          <p:cNvPr id="145" name="Google Shape;145;p22"/>
          <p:cNvPicPr preferRelativeResize="0"/>
          <p:nvPr/>
        </p:nvPicPr>
        <p:blipFill>
          <a:blip r:embed="rId4">
            <a:alphaModFix/>
          </a:blip>
          <a:stretch>
            <a:fillRect/>
          </a:stretch>
        </p:blipFill>
        <p:spPr>
          <a:xfrm>
            <a:off x="632575" y="2902875"/>
            <a:ext cx="6496699" cy="149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Autocratic Advantages in Globalized Economy? </a:t>
            </a:r>
            <a:endParaRPr sz="2400" b="1" i="0" u="none" strike="noStrike" cap="none">
              <a:solidFill>
                <a:schemeClr val="lt1"/>
              </a:solidFill>
            </a:endParaRPr>
          </a:p>
        </p:txBody>
      </p:sp>
      <p:sp>
        <p:nvSpPr>
          <p:cNvPr id="159" name="Google Shape;159;p24"/>
          <p:cNvSpPr txBox="1"/>
          <p:nvPr/>
        </p:nvSpPr>
        <p:spPr>
          <a:xfrm>
            <a:off x="398775" y="1294025"/>
            <a:ext cx="8529000" cy="3410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sz="1700" b="1" dirty="0">
                <a:solidFill>
                  <a:schemeClr val="dk1"/>
                </a:solidFill>
              </a:rPr>
              <a:t>Since 80/90s</a:t>
            </a:r>
            <a:r>
              <a:rPr lang="en-US" sz="1700" dirty="0">
                <a:solidFill>
                  <a:schemeClr val="dk1"/>
                </a:solidFill>
              </a:rPr>
              <a:t>, neoliberal reforms often rely on authoritarian measures </a:t>
            </a:r>
            <a:r>
              <a:rPr lang="en-US" sz="1100" dirty="0">
                <a:solidFill>
                  <a:schemeClr val="tx2">
                    <a:lumMod val="75000"/>
                  </a:schemeClr>
                </a:solidFill>
              </a:rPr>
              <a:t>(</a:t>
            </a:r>
            <a:r>
              <a:rPr lang="en-US" sz="1100" dirty="0" err="1">
                <a:solidFill>
                  <a:schemeClr val="tx2">
                    <a:lumMod val="75000"/>
                  </a:schemeClr>
                </a:solidFill>
              </a:rPr>
              <a:t>Bruff</a:t>
            </a:r>
            <a:r>
              <a:rPr lang="en-US" sz="1100" dirty="0">
                <a:solidFill>
                  <a:schemeClr val="tx2">
                    <a:lumMod val="75000"/>
                  </a:schemeClr>
                </a:solidFill>
              </a:rPr>
              <a:t> 2014)</a:t>
            </a:r>
            <a:endParaRPr sz="1100" dirty="0">
              <a:solidFill>
                <a:schemeClr val="tx2">
                  <a:lumMod val="75000"/>
                </a:schemeClr>
              </a:solidFill>
            </a:endParaRPr>
          </a:p>
          <a:p>
            <a:pPr marL="457200" lvl="0" indent="-336550" algn="l" rtl="0">
              <a:lnSpc>
                <a:spcPct val="115000"/>
              </a:lnSpc>
              <a:spcBef>
                <a:spcPts val="1000"/>
              </a:spcBef>
              <a:spcAft>
                <a:spcPts val="0"/>
              </a:spcAft>
              <a:buClr>
                <a:schemeClr val="dk1"/>
              </a:buClr>
              <a:buSzPts val="1700"/>
              <a:buChar char="●"/>
            </a:pPr>
            <a:r>
              <a:rPr lang="en-US" sz="1700" b="1" dirty="0">
                <a:solidFill>
                  <a:schemeClr val="dk1"/>
                </a:solidFill>
              </a:rPr>
              <a:t>Disadvantage ⇒ advantage: inst. &amp; non-inst. (</a:t>
            </a:r>
            <a:r>
              <a:rPr lang="en-US" sz="1700" b="1" dirty="0">
                <a:solidFill>
                  <a:srgbClr val="C00000"/>
                </a:solidFill>
              </a:rPr>
              <a:t>reformed autocracies</a:t>
            </a:r>
            <a:r>
              <a:rPr lang="en-US" sz="1700" b="1" dirty="0">
                <a:solidFill>
                  <a:schemeClr val="dk1"/>
                </a:solidFill>
              </a:rPr>
              <a:t>)</a:t>
            </a:r>
            <a:endParaRPr sz="1700" b="1" dirty="0">
              <a:solidFill>
                <a:schemeClr val="dk1"/>
              </a:solidFill>
            </a:endParaRPr>
          </a:p>
          <a:p>
            <a:pPr marL="914400" lvl="1" indent="-342900" algn="l" rtl="0">
              <a:lnSpc>
                <a:spcPct val="100000"/>
              </a:lnSpc>
              <a:spcBef>
                <a:spcPts val="600"/>
              </a:spcBef>
              <a:spcAft>
                <a:spcPts val="0"/>
              </a:spcAft>
              <a:buClr>
                <a:schemeClr val="dk1"/>
              </a:buClr>
              <a:buSzPts val="1800"/>
              <a:buChar char="○"/>
            </a:pPr>
            <a:r>
              <a:rPr lang="en-US" sz="1500" b="1" dirty="0">
                <a:solidFill>
                  <a:schemeClr val="dk1"/>
                </a:solidFill>
              </a:rPr>
              <a:t>Centralized power:</a:t>
            </a:r>
            <a:r>
              <a:rPr lang="en-US" sz="1500" dirty="0">
                <a:solidFill>
                  <a:schemeClr val="dk1"/>
                </a:solidFill>
              </a:rPr>
              <a:t> </a:t>
            </a:r>
            <a:r>
              <a:rPr lang="en-US" sz="1300" dirty="0">
                <a:solidFill>
                  <a:schemeClr val="dk1"/>
                </a:solidFill>
              </a:rPr>
              <a:t>no extensive deliberation, respond swiftly, resist shocks, consistent planning, state support</a:t>
            </a:r>
            <a:r>
              <a:rPr lang="en-US" dirty="0">
                <a:solidFill>
                  <a:schemeClr val="dk1"/>
                </a:solidFill>
              </a:rPr>
              <a:t> </a:t>
            </a:r>
            <a:r>
              <a:rPr lang="en-US" sz="900" dirty="0">
                <a:solidFill>
                  <a:schemeClr val="tx2">
                    <a:lumMod val="90000"/>
                  </a:schemeClr>
                </a:solidFill>
              </a:rPr>
              <a:t>(Clegg et al. 2018; Haggard 1990; Kim 2018; Wade 1990; Wu 2016) </a:t>
            </a:r>
            <a:endParaRPr sz="9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Weak institutional constraints</a:t>
            </a:r>
            <a:r>
              <a:rPr lang="en-US" sz="1500" dirty="0">
                <a:solidFill>
                  <a:schemeClr val="dk1"/>
                </a:solidFill>
              </a:rPr>
              <a:t>: </a:t>
            </a:r>
            <a:r>
              <a:rPr lang="en-US" sz="1300" dirty="0">
                <a:solidFill>
                  <a:schemeClr val="dk1"/>
                </a:solidFill>
              </a:rPr>
              <a:t>lack opposition/lobby, large win-set, resist consumption, divert resources to exp/</a:t>
            </a:r>
            <a:r>
              <a:rPr lang="en-US" sz="1300" dirty="0" err="1">
                <a:solidFill>
                  <a:schemeClr val="dk1"/>
                </a:solidFill>
              </a:rPr>
              <a:t>indus</a:t>
            </a:r>
            <a:r>
              <a:rPr lang="en-US" sz="1300" dirty="0">
                <a:solidFill>
                  <a:schemeClr val="dk1"/>
                </a:solidFill>
              </a:rPr>
              <a:t>, attract MNCs, dishonor commitments, manipulate policies</a:t>
            </a:r>
            <a:r>
              <a:rPr lang="en-US" sz="1500" dirty="0">
                <a:solidFill>
                  <a:schemeClr val="dk1"/>
                </a:solidFill>
              </a:rPr>
              <a:t> </a:t>
            </a:r>
            <a:r>
              <a:rPr lang="en-US" sz="900" dirty="0">
                <a:solidFill>
                  <a:schemeClr val="tx2">
                    <a:lumMod val="90000"/>
                  </a:schemeClr>
                </a:solidFill>
              </a:rPr>
              <a:t>(Allen &amp; Ge working; </a:t>
            </a:r>
            <a:r>
              <a:rPr lang="en-US" sz="900" dirty="0" err="1">
                <a:solidFill>
                  <a:schemeClr val="tx2">
                    <a:lumMod val="90000"/>
                  </a:schemeClr>
                </a:solidFill>
              </a:rPr>
              <a:t>Brune</a:t>
            </a:r>
            <a:r>
              <a:rPr lang="en-US" sz="900" dirty="0">
                <a:solidFill>
                  <a:schemeClr val="tx2">
                    <a:lumMod val="90000"/>
                  </a:schemeClr>
                </a:solidFill>
              </a:rPr>
              <a:t> et al. 2001; Steinberg and Malhotra 2014; </a:t>
            </a:r>
            <a:r>
              <a:rPr lang="en-US" sz="900" dirty="0" err="1">
                <a:solidFill>
                  <a:schemeClr val="tx2">
                    <a:lumMod val="90000"/>
                  </a:schemeClr>
                </a:solidFill>
              </a:rPr>
              <a:t>Lipscy</a:t>
            </a:r>
            <a:r>
              <a:rPr lang="en-US" sz="900" dirty="0">
                <a:solidFill>
                  <a:schemeClr val="tx2">
                    <a:lumMod val="90000"/>
                  </a:schemeClr>
                </a:solidFill>
              </a:rPr>
              <a:t> 2018; Putnam 1995)</a:t>
            </a:r>
            <a:endParaRPr sz="9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Lack of accountability</a:t>
            </a:r>
            <a:r>
              <a:rPr lang="en-US" sz="1500" dirty="0">
                <a:solidFill>
                  <a:schemeClr val="dk1"/>
                </a:solidFill>
              </a:rPr>
              <a:t>: </a:t>
            </a:r>
            <a:r>
              <a:rPr lang="en-US" sz="1300" dirty="0">
                <a:solidFill>
                  <a:schemeClr val="dk1"/>
                </a:solidFill>
              </a:rPr>
              <a:t>push for market-favoring policies, resist redistribution, suppress labor/env/corporatist, impose austerity/saving, favor MNCs </a:t>
            </a:r>
            <a:r>
              <a:rPr lang="en-US" sz="900" dirty="0">
                <a:solidFill>
                  <a:schemeClr val="tx2">
                    <a:lumMod val="90000"/>
                  </a:schemeClr>
                </a:solidFill>
              </a:rPr>
              <a:t>(Quinn and Woolley 2001; Sah 1991; Zakaria 1997; Rodrik 1999; Manger and Sattler 2015; </a:t>
            </a:r>
            <a:r>
              <a:rPr lang="en-US" sz="900" dirty="0" err="1">
                <a:solidFill>
                  <a:schemeClr val="tx2">
                    <a:lumMod val="90000"/>
                  </a:schemeClr>
                </a:solidFill>
              </a:rPr>
              <a:t>Feierherd</a:t>
            </a:r>
            <a:r>
              <a:rPr lang="en-US" sz="900" dirty="0">
                <a:solidFill>
                  <a:schemeClr val="tx2">
                    <a:lumMod val="90000"/>
                  </a:schemeClr>
                </a:solidFill>
              </a:rPr>
              <a:t> 2024; Krueger 1974)</a:t>
            </a:r>
            <a:endParaRPr sz="8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Mercantilist mentality</a:t>
            </a:r>
            <a:r>
              <a:rPr lang="en-US" sz="1500" dirty="0">
                <a:solidFill>
                  <a:schemeClr val="dk1"/>
                </a:solidFill>
              </a:rPr>
              <a:t>: </a:t>
            </a:r>
            <a:r>
              <a:rPr lang="en-US" sz="1300" dirty="0">
                <a:solidFill>
                  <a:schemeClr val="dk1"/>
                </a:solidFill>
              </a:rPr>
              <a:t>weak liberal econ norms; narrow interest groups; econ for legitimacy</a:t>
            </a:r>
            <a:r>
              <a:rPr lang="en-US" sz="1300" dirty="0">
                <a:solidFill>
                  <a:schemeClr val="dk1"/>
                </a:solidFill>
                <a:sym typeface="Wingdings" pitchFamily="2" charset="2"/>
              </a:rPr>
              <a:t> more mercantilism</a:t>
            </a:r>
            <a:r>
              <a:rPr lang="en-US" sz="1500" dirty="0">
                <a:solidFill>
                  <a:schemeClr val="dk1"/>
                </a:solidFill>
              </a:rPr>
              <a:t> </a:t>
            </a:r>
            <a:r>
              <a:rPr lang="en-US" sz="900" dirty="0">
                <a:solidFill>
                  <a:schemeClr val="tx2">
                    <a:lumMod val="90000"/>
                  </a:schemeClr>
                </a:solidFill>
              </a:rPr>
              <a:t>(</a:t>
            </a:r>
            <a:r>
              <a:rPr lang="en-US" sz="900" dirty="0" err="1">
                <a:solidFill>
                  <a:schemeClr val="tx2">
                    <a:lumMod val="90000"/>
                  </a:schemeClr>
                </a:solidFill>
              </a:rPr>
              <a:t>Dailami</a:t>
            </a:r>
            <a:r>
              <a:rPr lang="en-US" sz="900" dirty="0">
                <a:solidFill>
                  <a:schemeClr val="tx2">
                    <a:lumMod val="90000"/>
                  </a:schemeClr>
                </a:solidFill>
              </a:rPr>
              <a:t> 2000; </a:t>
            </a:r>
            <a:r>
              <a:rPr lang="en-US" sz="900" dirty="0" err="1">
                <a:solidFill>
                  <a:schemeClr val="tx2">
                    <a:lumMod val="90000"/>
                  </a:schemeClr>
                </a:solidFill>
              </a:rPr>
              <a:t>Eichengreen</a:t>
            </a:r>
            <a:r>
              <a:rPr lang="en-US" sz="900" dirty="0">
                <a:solidFill>
                  <a:schemeClr val="tx2">
                    <a:lumMod val="90000"/>
                  </a:schemeClr>
                </a:solidFill>
              </a:rPr>
              <a:t> and </a:t>
            </a:r>
            <a:r>
              <a:rPr lang="en-US" sz="900" dirty="0" err="1">
                <a:solidFill>
                  <a:schemeClr val="tx2">
                    <a:lumMod val="90000"/>
                  </a:schemeClr>
                </a:solidFill>
              </a:rPr>
              <a:t>Leblang</a:t>
            </a:r>
            <a:r>
              <a:rPr lang="en-US" sz="900" dirty="0">
                <a:solidFill>
                  <a:schemeClr val="tx2">
                    <a:lumMod val="90000"/>
                  </a:schemeClr>
                </a:solidFill>
              </a:rPr>
              <a:t> 2008; </a:t>
            </a:r>
            <a:r>
              <a:rPr lang="en-US" sz="900" dirty="0" err="1">
                <a:solidFill>
                  <a:schemeClr val="tx2">
                    <a:lumMod val="90000"/>
                  </a:schemeClr>
                </a:solidFill>
              </a:rPr>
              <a:t>BdeM</a:t>
            </a:r>
            <a:r>
              <a:rPr lang="en-US" sz="900" dirty="0">
                <a:solidFill>
                  <a:schemeClr val="tx2">
                    <a:lumMod val="90000"/>
                  </a:schemeClr>
                </a:solidFill>
              </a:rPr>
              <a:t> et al. 2005; Milner and Kubota 2005)</a:t>
            </a:r>
            <a:endParaRPr sz="9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Resource endowment:</a:t>
            </a:r>
            <a:r>
              <a:rPr lang="en-US" sz="1500" dirty="0">
                <a:solidFill>
                  <a:schemeClr val="dk1"/>
                </a:solidFill>
              </a:rPr>
              <a:t> </a:t>
            </a:r>
            <a:r>
              <a:rPr lang="en-US" sz="1300" dirty="0">
                <a:solidFill>
                  <a:schemeClr val="dk1"/>
                </a:solidFill>
              </a:rPr>
              <a:t> boosts revenue and buying power. e.g., investing bureaus Qatar, UAE </a:t>
            </a:r>
            <a:endParaRPr sz="13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rPr>
              <a:t>e.g. Trade Models</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6CE9DDB6-B8A0-DC96-3283-3DEDEB6B9EC7}"/>
              </a:ext>
            </a:extLst>
          </p:cNvPr>
          <p:cNvPicPr>
            <a:picLocks noChangeAspect="1"/>
          </p:cNvPicPr>
          <p:nvPr/>
        </p:nvPicPr>
        <p:blipFill>
          <a:blip r:embed="rId3"/>
          <a:stretch>
            <a:fillRect/>
          </a:stretch>
        </p:blipFill>
        <p:spPr>
          <a:xfrm>
            <a:off x="2797796" y="1562231"/>
            <a:ext cx="2209800" cy="431800"/>
          </a:xfrm>
          <a:prstGeom prst="rect">
            <a:avLst/>
          </a:prstGeom>
        </p:spPr>
      </p:pic>
      <p:sp>
        <p:nvSpPr>
          <p:cNvPr id="3" name="TextBox 2">
            <a:extLst>
              <a:ext uri="{FF2B5EF4-FFF2-40B4-BE49-F238E27FC236}">
                <a16:creationId xmlns:a16="http://schemas.microsoft.com/office/drawing/2014/main" id="{1C839A50-00E5-AEAB-3728-A7C1C1080123}"/>
              </a:ext>
            </a:extLst>
          </p:cNvPr>
          <p:cNvSpPr txBox="1"/>
          <p:nvPr/>
        </p:nvSpPr>
        <p:spPr>
          <a:xfrm>
            <a:off x="241247" y="1669168"/>
            <a:ext cx="1946367" cy="307777"/>
          </a:xfrm>
          <a:prstGeom prst="rect">
            <a:avLst/>
          </a:prstGeom>
          <a:noFill/>
        </p:spPr>
        <p:txBody>
          <a:bodyPr wrap="none" rtlCol="0">
            <a:spAutoFit/>
          </a:bodyPr>
          <a:lstStyle/>
          <a:p>
            <a:r>
              <a:rPr lang="en-US" dirty="0"/>
              <a:t>Eaton &amp; </a:t>
            </a:r>
            <a:r>
              <a:rPr lang="en-US" dirty="0" err="1"/>
              <a:t>Kortum</a:t>
            </a:r>
            <a:r>
              <a:rPr lang="en-US" dirty="0"/>
              <a:t> 2002:</a:t>
            </a:r>
          </a:p>
        </p:txBody>
      </p:sp>
      <p:sp>
        <p:nvSpPr>
          <p:cNvPr id="4" name="TextBox 3">
            <a:extLst>
              <a:ext uri="{FF2B5EF4-FFF2-40B4-BE49-F238E27FC236}">
                <a16:creationId xmlns:a16="http://schemas.microsoft.com/office/drawing/2014/main" id="{5F66D130-5A1B-F098-8687-33EA4F106E43}"/>
              </a:ext>
            </a:extLst>
          </p:cNvPr>
          <p:cNvSpPr txBox="1"/>
          <p:nvPr/>
        </p:nvSpPr>
        <p:spPr>
          <a:xfrm>
            <a:off x="241247" y="2297222"/>
            <a:ext cx="1149674" cy="307777"/>
          </a:xfrm>
          <a:prstGeom prst="rect">
            <a:avLst/>
          </a:prstGeom>
          <a:noFill/>
        </p:spPr>
        <p:txBody>
          <a:bodyPr wrap="none" rtlCol="0">
            <a:spAutoFit/>
          </a:bodyPr>
          <a:lstStyle/>
          <a:p>
            <a:r>
              <a:rPr lang="en-US" dirty="0"/>
              <a:t>Melitz 2003:</a:t>
            </a:r>
          </a:p>
        </p:txBody>
      </p:sp>
      <p:pic>
        <p:nvPicPr>
          <p:cNvPr id="5" name="Picture 4">
            <a:extLst>
              <a:ext uri="{FF2B5EF4-FFF2-40B4-BE49-F238E27FC236}">
                <a16:creationId xmlns:a16="http://schemas.microsoft.com/office/drawing/2014/main" id="{958A0668-511F-BD40-0D1B-A1A60A7AFA83}"/>
              </a:ext>
            </a:extLst>
          </p:cNvPr>
          <p:cNvPicPr>
            <a:picLocks noChangeAspect="1"/>
          </p:cNvPicPr>
          <p:nvPr/>
        </p:nvPicPr>
        <p:blipFill>
          <a:blip r:embed="rId4"/>
          <a:stretch>
            <a:fillRect/>
          </a:stretch>
        </p:blipFill>
        <p:spPr>
          <a:xfrm>
            <a:off x="2816650" y="2288777"/>
            <a:ext cx="2377519" cy="316222"/>
          </a:xfrm>
          <a:prstGeom prst="rect">
            <a:avLst/>
          </a:prstGeom>
        </p:spPr>
      </p:pic>
      <p:sp>
        <p:nvSpPr>
          <p:cNvPr id="6" name="TextBox 5">
            <a:extLst>
              <a:ext uri="{FF2B5EF4-FFF2-40B4-BE49-F238E27FC236}">
                <a16:creationId xmlns:a16="http://schemas.microsoft.com/office/drawing/2014/main" id="{8CFAAB31-AB41-C621-F64F-B1EC7C446307}"/>
              </a:ext>
            </a:extLst>
          </p:cNvPr>
          <p:cNvSpPr txBox="1"/>
          <p:nvPr/>
        </p:nvSpPr>
        <p:spPr>
          <a:xfrm>
            <a:off x="241247" y="3012667"/>
            <a:ext cx="1856598" cy="307777"/>
          </a:xfrm>
          <a:prstGeom prst="rect">
            <a:avLst/>
          </a:prstGeom>
          <a:noFill/>
        </p:spPr>
        <p:txBody>
          <a:bodyPr wrap="none" rtlCol="0">
            <a:spAutoFit/>
          </a:bodyPr>
          <a:lstStyle/>
          <a:p>
            <a:r>
              <a:rPr lang="en-US" dirty="0" err="1"/>
              <a:t>Arkolakis</a:t>
            </a:r>
            <a:r>
              <a:rPr lang="en-US" dirty="0"/>
              <a:t> et al. 2018:</a:t>
            </a:r>
          </a:p>
        </p:txBody>
      </p:sp>
      <p:pic>
        <p:nvPicPr>
          <p:cNvPr id="7" name="Picture 6">
            <a:extLst>
              <a:ext uri="{FF2B5EF4-FFF2-40B4-BE49-F238E27FC236}">
                <a16:creationId xmlns:a16="http://schemas.microsoft.com/office/drawing/2014/main" id="{A3FFB843-68B2-7950-FB65-61F70D5DEC44}"/>
              </a:ext>
            </a:extLst>
          </p:cNvPr>
          <p:cNvPicPr>
            <a:picLocks noChangeAspect="1"/>
          </p:cNvPicPr>
          <p:nvPr/>
        </p:nvPicPr>
        <p:blipFill rotWithShape="1">
          <a:blip r:embed="rId5"/>
          <a:srcRect b="14410"/>
          <a:stretch/>
        </p:blipFill>
        <p:spPr>
          <a:xfrm>
            <a:off x="2788369" y="3042299"/>
            <a:ext cx="1409700" cy="293488"/>
          </a:xfrm>
          <a:prstGeom prst="rect">
            <a:avLst/>
          </a:prstGeom>
        </p:spPr>
      </p:pic>
    </p:spTree>
    <p:extLst>
      <p:ext uri="{BB962C8B-B14F-4D97-AF65-F5344CB8AC3E}">
        <p14:creationId xmlns:p14="http://schemas.microsoft.com/office/powerpoint/2010/main" val="3481200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2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1" name="Google Shape;151;p2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Examples …</a:t>
            </a:r>
            <a:endParaRPr sz="2400" b="1" dirty="0">
              <a:solidFill>
                <a:schemeClr val="lt1"/>
              </a:solidFill>
            </a:endParaRPr>
          </a:p>
        </p:txBody>
      </p:sp>
      <p:sp>
        <p:nvSpPr>
          <p:cNvPr id="152" name="Google Shape;152;p23"/>
          <p:cNvSpPr txBox="1"/>
          <p:nvPr/>
        </p:nvSpPr>
        <p:spPr>
          <a:xfrm>
            <a:off x="325874" y="1514875"/>
            <a:ext cx="8408099" cy="307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dk1"/>
                </a:solidFill>
              </a:rPr>
              <a:t>Autocracy</a:t>
            </a:r>
            <a:r>
              <a:rPr lang="en-US" dirty="0">
                <a:solidFill>
                  <a:schemeClr val="dk1"/>
                </a:solidFill>
              </a:rPr>
              <a:t>: </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Asian dragons/tigers:</a:t>
            </a:r>
            <a:r>
              <a:rPr lang="en-US" dirty="0">
                <a:solidFill>
                  <a:schemeClr val="dk1"/>
                </a:solidFill>
              </a:rPr>
              <a:t> Korea, Taiwan, Malaysia, Singapore, China, Hong Kong, Vietnam…</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Gulf states</a:t>
            </a:r>
            <a:r>
              <a:rPr lang="en-US" dirty="0">
                <a:solidFill>
                  <a:schemeClr val="dk1"/>
                </a:solidFill>
              </a:rPr>
              <a:t>: UAE, Saudi Arabia, Qatar, Bahrain, Kuwait…</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Other</a:t>
            </a:r>
            <a:r>
              <a:rPr lang="en-US" dirty="0">
                <a:solidFill>
                  <a:schemeClr val="dk1"/>
                </a:solidFill>
              </a:rPr>
              <a:t>: Pinochet Chile, Modi’s India vs. INC, Ben Ali’s Tunisia vs. democratization…</a:t>
            </a:r>
            <a:endParaRPr dirty="0">
              <a:solidFill>
                <a:schemeClr val="dk1"/>
              </a:solidFill>
            </a:endParaRPr>
          </a:p>
          <a:p>
            <a:pPr marL="45720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US" b="1" dirty="0">
                <a:solidFill>
                  <a:schemeClr val="dk1"/>
                </a:solidFill>
              </a:rPr>
              <a:t>Democracy</a:t>
            </a:r>
            <a:r>
              <a:rPr lang="en-US" dirty="0">
                <a:solidFill>
                  <a:schemeClr val="dk1"/>
                </a:solidFill>
              </a:rPr>
              <a:t>:</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Major developing</a:t>
            </a:r>
            <a:r>
              <a:rPr lang="en-US" dirty="0">
                <a:solidFill>
                  <a:schemeClr val="dk1"/>
                </a:solidFill>
              </a:rPr>
              <a:t>:  Argentina, Brazil, Bolivia, Chile, Colombia, India, Indonesia, Kenya, Mexico, Nigeria, Pakistan, Peru, Philippines, South Africa, and Ukraine…</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Developed</a:t>
            </a:r>
            <a:r>
              <a:rPr lang="en-US" dirty="0">
                <a:solidFill>
                  <a:schemeClr val="dk1"/>
                </a:solidFill>
              </a:rPr>
              <a:t>: deindustrialization, stagflation, democratic backsliding (</a:t>
            </a:r>
            <a:r>
              <a:rPr lang="en-US" b="1" dirty="0">
                <a:solidFill>
                  <a:schemeClr val="tx1"/>
                </a:solidFill>
              </a:rPr>
              <a:t>in the post-CW age</a:t>
            </a:r>
            <a:r>
              <a:rPr lang="en-US" dirty="0">
                <a:solidFill>
                  <a:schemeClr val="dk1"/>
                </a:solidFill>
              </a:rPr>
              <a:t>)…</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US" dirty="0">
                <a:solidFill>
                  <a:schemeClr val="dk1"/>
                </a:solidFill>
              </a:rPr>
              <a:t>*</a:t>
            </a:r>
            <a:r>
              <a:rPr lang="en-US" sz="1200" dirty="0">
                <a:solidFill>
                  <a:schemeClr val="dk1"/>
                </a:solidFill>
              </a:rPr>
              <a:t>Autocracies account for 25% of total countries, but </a:t>
            </a:r>
            <a:r>
              <a:rPr lang="en-US" sz="1200" dirty="0">
                <a:solidFill>
                  <a:srgbClr val="C00000"/>
                </a:solidFill>
              </a:rPr>
              <a:t>60%+ top 50 fastest growing countries (1992-2015)</a:t>
            </a:r>
            <a:endParaRPr sz="12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2"/>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94" name="Google Shape;294;p4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Possible Questions</a:t>
            </a:r>
            <a:endParaRPr sz="2400" b="1" i="0" u="none" strike="noStrike" cap="none">
              <a:solidFill>
                <a:schemeClr val="lt1"/>
              </a:solidFill>
            </a:endParaRPr>
          </a:p>
        </p:txBody>
      </p:sp>
      <p:sp>
        <p:nvSpPr>
          <p:cNvPr id="295" name="Google Shape;295;p42"/>
          <p:cNvSpPr txBox="1"/>
          <p:nvPr/>
        </p:nvSpPr>
        <p:spPr>
          <a:xfrm>
            <a:off x="413950" y="1365150"/>
            <a:ext cx="6561600" cy="36021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Selection bias?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Catch-up story?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State capacity?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Democracy-autocracy trade before 1990?</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Back-and-forth in GVC?</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Spillover and commodity boom?</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MFN status?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FDI?</a:t>
            </a: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43"/>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301" name="Google Shape;301;p4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Conclusion</a:t>
            </a:r>
            <a:endParaRPr sz="2400" b="1" i="0" u="none" strike="noStrike" cap="none">
              <a:solidFill>
                <a:schemeClr val="lt1"/>
              </a:solidFill>
            </a:endParaRPr>
          </a:p>
        </p:txBody>
      </p:sp>
      <p:sp>
        <p:nvSpPr>
          <p:cNvPr id="302" name="Google Shape;302;p43"/>
          <p:cNvSpPr txBox="1"/>
          <p:nvPr/>
        </p:nvSpPr>
        <p:spPr>
          <a:xfrm>
            <a:off x="367902" y="1191427"/>
            <a:ext cx="8776098" cy="3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rPr>
              <a:t>Takeaways:</a:t>
            </a:r>
            <a:endParaRPr sz="1600" b="1" dirty="0">
              <a:solidFill>
                <a:schemeClr val="dk1"/>
              </a:solidFill>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rPr>
              <a:t>Autocratic success is unlikely without relying on external demand and a globalized economy (flip side: democratic backsliding)</a:t>
            </a:r>
            <a:endParaRPr sz="1600" dirty="0">
              <a:solidFill>
                <a:schemeClr val="dk1"/>
              </a:solidFill>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rPr>
              <a:t>A theory for global democracy crisis ⇒ </a:t>
            </a:r>
            <a:r>
              <a:rPr lang="en-US" sz="1600" b="1" dirty="0">
                <a:solidFill>
                  <a:schemeClr val="dk1"/>
                </a:solidFill>
              </a:rPr>
              <a:t>external factor </a:t>
            </a:r>
            <a:r>
              <a:rPr lang="en-US" sz="1600" dirty="0">
                <a:solidFill>
                  <a:schemeClr val="dk1"/>
                </a:solidFill>
              </a:rPr>
              <a:t>(complement Acemoglu et al., Ang…)</a:t>
            </a:r>
            <a:endParaRPr sz="1600" dirty="0">
              <a:solidFill>
                <a:schemeClr val="dk1"/>
              </a:solidFill>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rPr>
              <a:t>If “Trump is the outcome” and there’re structural causes behind trend – may get worse if causes unaddressed</a:t>
            </a: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rPr>
              <a:t>Free trade/globalization is not wrong; policymakers ignored conditions and assumptions</a:t>
            </a:r>
            <a:endParaRPr sz="1600" dirty="0">
              <a:solidFill>
                <a:schemeClr val="dk1"/>
              </a:solidFill>
            </a:endParaRPr>
          </a:p>
          <a:p>
            <a:pPr marL="457200" lvl="0" indent="0" algn="l" rtl="0">
              <a:lnSpc>
                <a:spcPct val="115000"/>
              </a:lnSpc>
              <a:spcBef>
                <a:spcPts val="0"/>
              </a:spcBef>
              <a:spcAft>
                <a:spcPts val="0"/>
              </a:spcAft>
              <a:buNone/>
            </a:pPr>
            <a:endParaRPr sz="1600" dirty="0">
              <a:solidFill>
                <a:schemeClr val="dk1"/>
              </a:solidFill>
            </a:endParaRPr>
          </a:p>
        </p:txBody>
      </p:sp>
      <p:sp>
        <p:nvSpPr>
          <p:cNvPr id="2" name="TextBox 1">
            <a:extLst>
              <a:ext uri="{FF2B5EF4-FFF2-40B4-BE49-F238E27FC236}">
                <a16:creationId xmlns:a16="http://schemas.microsoft.com/office/drawing/2014/main" id="{5B46117D-A526-8DBF-A01A-B148680B4AA4}"/>
              </a:ext>
            </a:extLst>
          </p:cNvPr>
          <p:cNvSpPr txBox="1"/>
          <p:nvPr/>
        </p:nvSpPr>
        <p:spPr>
          <a:xfrm>
            <a:off x="7190072" y="4744722"/>
            <a:ext cx="1069524" cy="307777"/>
          </a:xfrm>
          <a:prstGeom prst="rect">
            <a:avLst/>
          </a:prstGeom>
          <a:noFill/>
        </p:spPr>
        <p:txBody>
          <a:bodyPr wrap="none" rtlCol="0">
            <a:spAutoFit/>
          </a:bodyPr>
          <a:lstStyle/>
          <a:p>
            <a:r>
              <a:rPr lang="en-US" dirty="0"/>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1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81" name="Google Shape;81;p15"/>
          <p:cNvSpPr txBox="1"/>
          <p:nvPr/>
        </p:nvSpPr>
        <p:spPr>
          <a:xfrm>
            <a:off x="0" y="489633"/>
            <a:ext cx="8776002"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Puzzle: Autocratic Rise</a:t>
            </a:r>
            <a:endParaRPr sz="2400" b="1" dirty="0">
              <a:solidFill>
                <a:schemeClr val="bg2">
                  <a:lumMod val="40000"/>
                  <a:lumOff val="60000"/>
                </a:schemeClr>
              </a:solidFill>
            </a:endParaRPr>
          </a:p>
        </p:txBody>
      </p:sp>
      <p:pic>
        <p:nvPicPr>
          <p:cNvPr id="83" name="Google Shape;83;p15"/>
          <p:cNvPicPr preferRelativeResize="0"/>
          <p:nvPr/>
        </p:nvPicPr>
        <p:blipFill>
          <a:blip r:embed="rId3">
            <a:alphaModFix/>
          </a:blip>
          <a:stretch>
            <a:fillRect/>
          </a:stretch>
        </p:blipFill>
        <p:spPr>
          <a:xfrm>
            <a:off x="4643150" y="252301"/>
            <a:ext cx="4620725" cy="2778154"/>
          </a:xfrm>
          <a:prstGeom prst="rect">
            <a:avLst/>
          </a:prstGeom>
          <a:noFill/>
          <a:ln>
            <a:noFill/>
          </a:ln>
        </p:spPr>
      </p:pic>
      <p:pic>
        <p:nvPicPr>
          <p:cNvPr id="84" name="Google Shape;84;p15"/>
          <p:cNvPicPr preferRelativeResize="0"/>
          <p:nvPr/>
        </p:nvPicPr>
        <p:blipFill>
          <a:blip r:embed="rId4">
            <a:alphaModFix/>
          </a:blip>
          <a:stretch>
            <a:fillRect/>
          </a:stretch>
        </p:blipFill>
        <p:spPr>
          <a:xfrm>
            <a:off x="4736300" y="2791475"/>
            <a:ext cx="4375075" cy="2247075"/>
          </a:xfrm>
          <a:prstGeom prst="rect">
            <a:avLst/>
          </a:prstGeom>
          <a:noFill/>
          <a:ln>
            <a:noFill/>
          </a:ln>
        </p:spPr>
      </p:pic>
      <p:sp>
        <p:nvSpPr>
          <p:cNvPr id="85" name="Google Shape;85;p15"/>
          <p:cNvSpPr txBox="1"/>
          <p:nvPr/>
        </p:nvSpPr>
        <p:spPr>
          <a:xfrm>
            <a:off x="367900" y="1253325"/>
            <a:ext cx="3537000" cy="5586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Clr>
                <a:schemeClr val="dk1"/>
              </a:buClr>
              <a:buSzPts val="1200"/>
            </a:pPr>
            <a:r>
              <a:rPr lang="en-US" sz="1200" dirty="0">
                <a:solidFill>
                  <a:schemeClr val="dk1"/>
                </a:solidFill>
              </a:rPr>
              <a:t>Not only democratic backsliding</a:t>
            </a:r>
            <a:endParaRPr sz="1200" dirty="0">
              <a:solidFill>
                <a:schemeClr val="dk1"/>
              </a:solidFill>
            </a:endParaRPr>
          </a:p>
        </p:txBody>
      </p:sp>
      <p:pic>
        <p:nvPicPr>
          <p:cNvPr id="2" name="Picture 1">
            <a:extLst>
              <a:ext uri="{FF2B5EF4-FFF2-40B4-BE49-F238E27FC236}">
                <a16:creationId xmlns:a16="http://schemas.microsoft.com/office/drawing/2014/main" id="{AC4D8DD4-3EA4-19D1-2A71-4CFD398B2DF7}"/>
              </a:ext>
            </a:extLst>
          </p:cNvPr>
          <p:cNvPicPr>
            <a:picLocks noChangeAspect="1"/>
          </p:cNvPicPr>
          <p:nvPr/>
        </p:nvPicPr>
        <p:blipFill>
          <a:blip r:embed="rId5"/>
          <a:stretch>
            <a:fillRect/>
          </a:stretch>
        </p:blipFill>
        <p:spPr>
          <a:xfrm>
            <a:off x="-76208" y="1755839"/>
            <a:ext cx="4797959" cy="3396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Implications</a:t>
            </a:r>
            <a:endParaRPr sz="2400" b="1" dirty="0">
              <a:solidFill>
                <a:schemeClr val="lt1"/>
              </a:solidFill>
            </a:endParaRPr>
          </a:p>
        </p:txBody>
      </p:sp>
      <p:sp>
        <p:nvSpPr>
          <p:cNvPr id="101" name="Google Shape;101;p17"/>
          <p:cNvSpPr txBox="1"/>
          <p:nvPr/>
        </p:nvSpPr>
        <p:spPr>
          <a:xfrm>
            <a:off x="398775" y="1440500"/>
            <a:ext cx="7538594" cy="2335800"/>
          </a:xfrm>
          <a:prstGeom prst="rect">
            <a:avLst/>
          </a:prstGeom>
          <a:noFill/>
          <a:ln>
            <a:noFill/>
          </a:ln>
        </p:spPr>
        <p:txBody>
          <a:bodyPr spcFirstLastPara="1" wrap="square" lIns="91425" tIns="91425" rIns="91425" bIns="91425" anchor="t" anchorCtr="0">
            <a:noAutofit/>
          </a:bodyPr>
          <a:lstStyle/>
          <a:p>
            <a:pPr marL="342900" lvl="2" indent="-171450">
              <a:spcBef>
                <a:spcPts val="600"/>
              </a:spcBef>
              <a:buFont typeface="Arial" panose="020B0604020202020204" pitchFamily="34" charset="0"/>
              <a:buChar char="•"/>
            </a:pPr>
            <a:r>
              <a:rPr lang="en-CA" sz="1600" dirty="0">
                <a:solidFill>
                  <a:schemeClr val="tx1"/>
                </a:solidFill>
                <a:latin typeface="Arial" panose="020B0604020202020204" pitchFamily="34" charset="0"/>
                <a:ea typeface="Georgia"/>
                <a:cs typeface="Arial" panose="020B0604020202020204" pitchFamily="34" charset="0"/>
                <a:sym typeface="Georgia"/>
              </a:rPr>
              <a:t>Poor performance de-consolidates democracy </a:t>
            </a:r>
            <a:r>
              <a:rPr lang="en-CA" sz="1200" dirty="0" err="1">
                <a:solidFill>
                  <a:schemeClr val="tx2">
                    <a:lumMod val="75000"/>
                  </a:schemeClr>
                </a:solidFill>
                <a:latin typeface="Arial" panose="020B0604020202020204" pitchFamily="34" charset="0"/>
                <a:ea typeface="Georgia"/>
                <a:cs typeface="Arial" panose="020B0604020202020204" pitchFamily="34" charset="0"/>
                <a:sym typeface="Georgia"/>
              </a:rPr>
              <a:t>Przeworski</a:t>
            </a:r>
            <a:r>
              <a:rPr lang="en-CA" sz="1200" dirty="0">
                <a:solidFill>
                  <a:schemeClr val="tx2">
                    <a:lumMod val="75000"/>
                  </a:schemeClr>
                </a:solidFill>
                <a:latin typeface="Arial" panose="020B0604020202020204" pitchFamily="34" charset="0"/>
                <a:ea typeface="Georgia"/>
                <a:cs typeface="Arial" panose="020B0604020202020204" pitchFamily="34" charset="0"/>
                <a:sym typeface="Georgia"/>
              </a:rPr>
              <a:t> et al. 2000; </a:t>
            </a:r>
            <a:r>
              <a:rPr lang="en-CA" sz="1200" dirty="0" err="1">
                <a:solidFill>
                  <a:schemeClr val="tx2">
                    <a:lumMod val="75000"/>
                  </a:schemeClr>
                </a:solidFill>
                <a:latin typeface="Arial" panose="020B0604020202020204" pitchFamily="34" charset="0"/>
                <a:ea typeface="Georgia"/>
                <a:cs typeface="Arial" panose="020B0604020202020204" pitchFamily="34" charset="0"/>
                <a:sym typeface="Georgia"/>
              </a:rPr>
              <a:t>Svolik</a:t>
            </a:r>
            <a:r>
              <a:rPr lang="en-CA" sz="1200" dirty="0">
                <a:solidFill>
                  <a:schemeClr val="tx2">
                    <a:lumMod val="75000"/>
                  </a:schemeClr>
                </a:solidFill>
                <a:latin typeface="Arial" panose="020B0604020202020204" pitchFamily="34" charset="0"/>
                <a:ea typeface="Georgia"/>
                <a:cs typeface="Arial" panose="020B0604020202020204" pitchFamily="34" charset="0"/>
                <a:sym typeface="Georgia"/>
              </a:rPr>
              <a:t> 2008; Rodrik 2016 </a:t>
            </a:r>
          </a:p>
          <a:p>
            <a:pPr marL="342900" lvl="2" indent="-171450">
              <a:spcBef>
                <a:spcPts val="600"/>
              </a:spcBef>
              <a:buFont typeface="Arial" panose="020B0604020202020204" pitchFamily="34" charset="0"/>
              <a:buChar char="•"/>
            </a:pPr>
            <a:r>
              <a:rPr lang="en-CA" sz="1600" dirty="0">
                <a:solidFill>
                  <a:schemeClr val="tx1"/>
                </a:solidFill>
                <a:latin typeface="Arial" panose="020B0604020202020204" pitchFamily="34" charset="0"/>
                <a:ea typeface="Georgia"/>
                <a:cs typeface="Arial" panose="020B0604020202020204" pitchFamily="34" charset="0"/>
                <a:sym typeface="Georgia"/>
              </a:rPr>
              <a:t>Good performance strengthens autocracy </a:t>
            </a:r>
            <a:r>
              <a:rPr lang="en-CA" sz="1200" dirty="0" err="1">
                <a:solidFill>
                  <a:schemeClr val="tx2">
                    <a:lumMod val="75000"/>
                  </a:schemeClr>
                </a:solidFill>
                <a:latin typeface="Arial" panose="020B0604020202020204" pitchFamily="34" charset="0"/>
                <a:ea typeface="Georgia"/>
                <a:cs typeface="Arial" panose="020B0604020202020204" pitchFamily="34" charset="0"/>
                <a:sym typeface="Georgia"/>
              </a:rPr>
              <a:t>Baturo</a:t>
            </a:r>
            <a:r>
              <a:rPr lang="en-CA" sz="1200" dirty="0">
                <a:solidFill>
                  <a:schemeClr val="tx2">
                    <a:lumMod val="75000"/>
                  </a:schemeClr>
                </a:solidFill>
                <a:latin typeface="Arial" panose="020B0604020202020204" pitchFamily="34" charset="0"/>
                <a:ea typeface="Georgia"/>
                <a:cs typeface="Arial" panose="020B0604020202020204" pitchFamily="34" charset="0"/>
                <a:sym typeface="Georgia"/>
              </a:rPr>
              <a:t> and </a:t>
            </a:r>
            <a:r>
              <a:rPr lang="en-CA" sz="1200" dirty="0" err="1">
                <a:solidFill>
                  <a:schemeClr val="tx2">
                    <a:lumMod val="75000"/>
                  </a:schemeClr>
                </a:solidFill>
                <a:latin typeface="Arial" panose="020B0604020202020204" pitchFamily="34" charset="0"/>
                <a:ea typeface="Georgia"/>
                <a:cs typeface="Arial" panose="020B0604020202020204" pitchFamily="34" charset="0"/>
                <a:sym typeface="Georgia"/>
              </a:rPr>
              <a:t>Tolstrup</a:t>
            </a:r>
            <a:r>
              <a:rPr lang="en-CA" sz="1200" dirty="0">
                <a:solidFill>
                  <a:schemeClr val="tx2">
                    <a:lumMod val="75000"/>
                  </a:schemeClr>
                </a:solidFill>
                <a:latin typeface="Arial" panose="020B0604020202020204" pitchFamily="34" charset="0"/>
                <a:ea typeface="Georgia"/>
                <a:cs typeface="Arial" panose="020B0604020202020204" pitchFamily="34" charset="0"/>
                <a:sym typeface="Georgia"/>
              </a:rPr>
              <a:t> 2024; </a:t>
            </a:r>
            <a:r>
              <a:rPr lang="en-CA" sz="1200" dirty="0" err="1">
                <a:solidFill>
                  <a:schemeClr val="tx2">
                    <a:lumMod val="75000"/>
                  </a:schemeClr>
                </a:solidFill>
                <a:latin typeface="Arial" panose="020B0604020202020204" pitchFamily="34" charset="0"/>
                <a:ea typeface="Georgia"/>
                <a:cs typeface="Arial" panose="020B0604020202020204" pitchFamily="34" charset="0"/>
                <a:sym typeface="Georgia"/>
              </a:rPr>
              <a:t>Oser</a:t>
            </a:r>
            <a:r>
              <a:rPr lang="en-CA" sz="1200" dirty="0">
                <a:solidFill>
                  <a:schemeClr val="tx2">
                    <a:lumMod val="75000"/>
                  </a:schemeClr>
                </a:solidFill>
                <a:latin typeface="Arial" panose="020B0604020202020204" pitchFamily="34" charset="0"/>
                <a:ea typeface="Georgia"/>
                <a:cs typeface="Arial" panose="020B0604020202020204" pitchFamily="34" charset="0"/>
                <a:sym typeface="Georgia"/>
              </a:rPr>
              <a:t> and </a:t>
            </a:r>
            <a:r>
              <a:rPr lang="en-CA" sz="1200" dirty="0" err="1">
                <a:solidFill>
                  <a:schemeClr val="tx2">
                    <a:lumMod val="75000"/>
                  </a:schemeClr>
                </a:solidFill>
                <a:latin typeface="Arial" panose="020B0604020202020204" pitchFamily="34" charset="0"/>
                <a:ea typeface="Georgia"/>
                <a:cs typeface="Arial" panose="020B0604020202020204" pitchFamily="34" charset="0"/>
                <a:sym typeface="Georgia"/>
              </a:rPr>
              <a:t>Hooghe</a:t>
            </a:r>
            <a:r>
              <a:rPr lang="en-CA" sz="1200" dirty="0">
                <a:solidFill>
                  <a:schemeClr val="tx2">
                    <a:lumMod val="75000"/>
                  </a:schemeClr>
                </a:solidFill>
                <a:latin typeface="Arial" panose="020B0604020202020204" pitchFamily="34" charset="0"/>
                <a:ea typeface="Georgia"/>
                <a:cs typeface="Arial" panose="020B0604020202020204" pitchFamily="34" charset="0"/>
                <a:sym typeface="Georgia"/>
              </a:rPr>
              <a:t> 2018; Wright, Frantz and Geddes 2013</a:t>
            </a:r>
          </a:p>
          <a:p>
            <a:pPr marL="342900" lvl="2" indent="-171450">
              <a:spcBef>
                <a:spcPts val="600"/>
              </a:spcBef>
              <a:buFont typeface="Arial" panose="020B0604020202020204" pitchFamily="34" charset="0"/>
              <a:buChar char="•"/>
            </a:pPr>
            <a:r>
              <a:rPr lang="en-CA" sz="1600" dirty="0">
                <a:solidFill>
                  <a:schemeClr val="tx1"/>
                </a:solidFill>
                <a:latin typeface="Arial" panose="020B0604020202020204" pitchFamily="34" charset="0"/>
                <a:ea typeface="Georgia"/>
                <a:cs typeface="Arial" panose="020B0604020202020204" pitchFamily="34" charset="0"/>
                <a:sym typeface="Georgia"/>
              </a:rPr>
              <a:t>A world less cooperative and more conflictual </a:t>
            </a:r>
            <a:r>
              <a:rPr lang="en-US" sz="1200" kern="1200" dirty="0">
                <a:solidFill>
                  <a:schemeClr val="bg1">
                    <a:lumMod val="65000"/>
                  </a:schemeClr>
                </a:solidFill>
              </a:rPr>
              <a:t>Bueno de Mesquita and </a:t>
            </a:r>
            <a:r>
              <a:rPr lang="en-US" sz="1200" kern="1200" dirty="0" err="1">
                <a:solidFill>
                  <a:schemeClr val="bg1">
                    <a:lumMod val="65000"/>
                  </a:schemeClr>
                </a:solidFill>
              </a:rPr>
              <a:t>Siverson</a:t>
            </a:r>
            <a:r>
              <a:rPr lang="en-US" sz="1200" kern="1200" dirty="0">
                <a:solidFill>
                  <a:schemeClr val="bg1">
                    <a:lumMod val="65000"/>
                  </a:schemeClr>
                </a:solidFill>
              </a:rPr>
              <a:t> 1995; Lake 1996 </a:t>
            </a:r>
          </a:p>
          <a:p>
            <a:pPr marL="171450" lvl="2">
              <a:spcBef>
                <a:spcPts val="600"/>
              </a:spcBef>
            </a:pPr>
            <a:endParaRPr lang="en-CA" sz="1200" dirty="0">
              <a:solidFill>
                <a:schemeClr val="tx1"/>
              </a:solidFill>
              <a:latin typeface="Arial" panose="020B0604020202020204" pitchFamily="34" charset="0"/>
              <a:ea typeface="Georgia"/>
              <a:cs typeface="Arial" panose="020B0604020202020204" pitchFamily="34" charset="0"/>
              <a:sym typeface="Wingdings" pitchFamily="2" charset="2"/>
            </a:endParaRPr>
          </a:p>
          <a:p>
            <a:pPr marL="171450" lvl="2">
              <a:spcBef>
                <a:spcPts val="600"/>
              </a:spcBef>
            </a:pPr>
            <a:r>
              <a:rPr lang="en-CA" dirty="0">
                <a:solidFill>
                  <a:schemeClr val="tx1"/>
                </a:solidFill>
                <a:latin typeface="Arial" panose="020B0604020202020204" pitchFamily="34" charset="0"/>
                <a:ea typeface="Georgia"/>
                <a:cs typeface="Arial" panose="020B0604020202020204" pitchFamily="34" charset="0"/>
                <a:sym typeface="Wingdings" pitchFamily="2" charset="2"/>
              </a:rPr>
              <a:t>             happening now</a:t>
            </a:r>
            <a:endParaRPr lang="en-US" kern="1200" dirty="0">
              <a:solidFill>
                <a:schemeClr val="bg1">
                  <a:lumMod val="65000"/>
                </a:schemeClr>
              </a:solidFill>
              <a:latin typeface="Arial" panose="020B0604020202020204" pitchFamily="34" charset="0"/>
              <a:ea typeface="Georgia"/>
              <a:cs typeface="Arial" panose="020B0604020202020204" pitchFamily="34" charset="0"/>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Puzzle vs. Existing</a:t>
            </a:r>
            <a:r>
              <a:rPr lang="en-US" sz="2400" b="1" dirty="0">
                <a:solidFill>
                  <a:schemeClr val="bg2">
                    <a:lumMod val="40000"/>
                    <a:lumOff val="60000"/>
                  </a:schemeClr>
                </a:solidFill>
              </a:rPr>
              <a:t> </a:t>
            </a:r>
            <a:r>
              <a:rPr lang="en-US" sz="2400" b="1" dirty="0">
                <a:solidFill>
                  <a:schemeClr val="lt1"/>
                </a:solidFill>
              </a:rPr>
              <a:t>Literature</a:t>
            </a:r>
            <a:endParaRPr sz="2400" b="1" dirty="0">
              <a:solidFill>
                <a:schemeClr val="lt1"/>
              </a:solidFill>
            </a:endParaRPr>
          </a:p>
        </p:txBody>
      </p:sp>
      <p:sp>
        <p:nvSpPr>
          <p:cNvPr id="101" name="Google Shape;101;p17"/>
          <p:cNvSpPr txBox="1"/>
          <p:nvPr/>
        </p:nvSpPr>
        <p:spPr>
          <a:xfrm>
            <a:off x="398775" y="1440500"/>
            <a:ext cx="4731490" cy="2335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US" sz="1600" dirty="0">
                <a:solidFill>
                  <a:schemeClr val="dk1"/>
                </a:solidFill>
              </a:rPr>
              <a:t>Regime type &amp; </a:t>
            </a:r>
            <a:r>
              <a:rPr lang="en-US" sz="1600" u="sng" dirty="0">
                <a:solidFill>
                  <a:schemeClr val="dk1"/>
                </a:solidFill>
              </a:rPr>
              <a:t>growth</a:t>
            </a:r>
            <a:r>
              <a:rPr lang="en-US" sz="1600" dirty="0">
                <a:solidFill>
                  <a:schemeClr val="dk1"/>
                </a:solidFill>
              </a:rPr>
              <a:t>: mixed</a:t>
            </a:r>
          </a:p>
          <a:p>
            <a:pPr marL="114300" lvl="0" algn="l" rtl="0">
              <a:lnSpc>
                <a:spcPct val="150000"/>
              </a:lnSpc>
              <a:spcBef>
                <a:spcPts val="0"/>
              </a:spcBef>
              <a:spcAft>
                <a:spcPts val="0"/>
              </a:spcAft>
              <a:buClr>
                <a:schemeClr val="dk1"/>
              </a:buClr>
              <a:buSzPts val="1800"/>
            </a:pPr>
            <a:r>
              <a:rPr lang="en-US" sz="1200" dirty="0">
                <a:solidFill>
                  <a:srgbClr val="B7B7B7"/>
                </a:solidFill>
              </a:rPr>
              <a:t>       (</a:t>
            </a:r>
            <a:r>
              <a:rPr lang="en-US" sz="1200" dirty="0" err="1">
                <a:solidFill>
                  <a:srgbClr val="B7B7B7"/>
                </a:solidFill>
              </a:rPr>
              <a:t>Przeworski</a:t>
            </a:r>
            <a:r>
              <a:rPr lang="en-US" sz="1200" dirty="0">
                <a:solidFill>
                  <a:srgbClr val="B7B7B7"/>
                </a:solidFill>
              </a:rPr>
              <a:t> et al. 2000; Barro 1996)</a:t>
            </a:r>
            <a:endParaRPr sz="1600" dirty="0">
              <a:solidFill>
                <a:schemeClr val="dk1"/>
              </a:solidFill>
            </a:endParaRPr>
          </a:p>
          <a:p>
            <a:pPr marL="457200" lvl="0" indent="-342900" algn="l" rtl="0">
              <a:lnSpc>
                <a:spcPct val="150000"/>
              </a:lnSpc>
              <a:spcBef>
                <a:spcPts val="600"/>
              </a:spcBef>
              <a:spcAft>
                <a:spcPts val="0"/>
              </a:spcAft>
              <a:buClr>
                <a:schemeClr val="dk1"/>
              </a:buClr>
              <a:buSzPts val="1800"/>
              <a:buChar char="●"/>
            </a:pPr>
            <a:r>
              <a:rPr lang="en-US" sz="1600" dirty="0">
                <a:solidFill>
                  <a:schemeClr val="dk1"/>
                </a:solidFill>
              </a:rPr>
              <a:t>Regime type &amp; </a:t>
            </a:r>
            <a:r>
              <a:rPr lang="en-US" sz="1600" u="sng" dirty="0">
                <a:solidFill>
                  <a:schemeClr val="dk1"/>
                </a:solidFill>
              </a:rPr>
              <a:t>exports</a:t>
            </a:r>
            <a:r>
              <a:rPr lang="en-US" sz="1600" dirty="0">
                <a:solidFill>
                  <a:schemeClr val="dk1"/>
                </a:solidFill>
              </a:rPr>
              <a:t>: democracy is better </a:t>
            </a:r>
            <a:r>
              <a:rPr lang="en-US" sz="1200" dirty="0">
                <a:solidFill>
                  <a:srgbClr val="B7B7B7"/>
                </a:solidFill>
              </a:rPr>
              <a:t>(</a:t>
            </a:r>
            <a:r>
              <a:rPr lang="en-US" sz="1200" dirty="0" err="1">
                <a:solidFill>
                  <a:srgbClr val="B7B7B7"/>
                </a:solidFill>
              </a:rPr>
              <a:t>Eichengreen</a:t>
            </a:r>
            <a:r>
              <a:rPr lang="en-US" sz="1200" dirty="0">
                <a:solidFill>
                  <a:srgbClr val="B7B7B7"/>
                </a:solidFill>
              </a:rPr>
              <a:t> and </a:t>
            </a:r>
            <a:r>
              <a:rPr lang="en-US" sz="1200" dirty="0" err="1">
                <a:solidFill>
                  <a:srgbClr val="B7B7B7"/>
                </a:solidFill>
              </a:rPr>
              <a:t>Leblang</a:t>
            </a:r>
            <a:r>
              <a:rPr lang="en-US" sz="1200" dirty="0">
                <a:solidFill>
                  <a:srgbClr val="B7B7B7"/>
                </a:solidFill>
              </a:rPr>
              <a:t> 2007; Levchenko 2007; Yu 2010)</a:t>
            </a:r>
          </a:p>
          <a:p>
            <a:pPr marL="457200" indent="-342900">
              <a:lnSpc>
                <a:spcPct val="150000"/>
              </a:lnSpc>
              <a:spcBef>
                <a:spcPts val="600"/>
              </a:spcBef>
              <a:buClr>
                <a:schemeClr val="dk1"/>
              </a:buClr>
              <a:buSzPts val="1800"/>
              <a:buFont typeface="Arial"/>
              <a:buChar char="●"/>
            </a:pPr>
            <a:r>
              <a:rPr lang="en-US" sz="1600" dirty="0">
                <a:solidFill>
                  <a:schemeClr val="dk1"/>
                </a:solidFill>
              </a:rPr>
              <a:t>Institutionalism: inclusive is better </a:t>
            </a:r>
          </a:p>
          <a:p>
            <a:pPr marL="114300">
              <a:lnSpc>
                <a:spcPct val="150000"/>
              </a:lnSpc>
              <a:buClr>
                <a:schemeClr val="dk1"/>
              </a:buClr>
              <a:buSzPts val="1800"/>
            </a:pPr>
            <a:r>
              <a:rPr lang="en-US" sz="1200" dirty="0">
                <a:solidFill>
                  <a:srgbClr val="B7B7B7"/>
                </a:solidFill>
              </a:rPr>
              <a:t>        (Acemoglu et al. 2001; Acemoglu et al. 2012; North 1990)</a:t>
            </a:r>
          </a:p>
          <a:p>
            <a:pPr marL="457200" lvl="0" indent="-342900" algn="l" rtl="0">
              <a:lnSpc>
                <a:spcPct val="150000"/>
              </a:lnSpc>
              <a:spcBef>
                <a:spcPts val="600"/>
              </a:spcBef>
              <a:spcAft>
                <a:spcPts val="0"/>
              </a:spcAft>
              <a:buClr>
                <a:schemeClr val="dk1"/>
              </a:buClr>
              <a:buSzPts val="1800"/>
              <a:buChar char="●"/>
            </a:pPr>
            <a:endParaRPr sz="1200" dirty="0">
              <a:solidFill>
                <a:srgbClr val="B7B7B7"/>
              </a:solidFill>
            </a:endParaRPr>
          </a:p>
          <a:p>
            <a:pPr marL="0" lvl="0" indent="0" algn="l" rtl="0">
              <a:spcBef>
                <a:spcPts val="0"/>
              </a:spcBef>
              <a:spcAft>
                <a:spcPts val="0"/>
              </a:spcAft>
              <a:buNone/>
            </a:pPr>
            <a:endParaRPr sz="1600"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dirty="0">
              <a:solidFill>
                <a:schemeClr val="dk1"/>
              </a:solidFill>
            </a:endParaRPr>
          </a:p>
        </p:txBody>
      </p:sp>
      <p:sp>
        <p:nvSpPr>
          <p:cNvPr id="102" name="Google Shape;102;p17"/>
          <p:cNvSpPr txBox="1"/>
          <p:nvPr/>
        </p:nvSpPr>
        <p:spPr>
          <a:xfrm>
            <a:off x="5865400" y="1693825"/>
            <a:ext cx="3074700" cy="169274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dirty="0">
                <a:solidFill>
                  <a:schemeClr val="dk1"/>
                </a:solidFill>
              </a:rPr>
              <a:t>Mostly use pre-2000 data</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Primarily on internal mechanisms (black-box)</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Ignore global transformation post-1990 </a:t>
            </a:r>
            <a:endParaRPr dirty="0">
              <a:solidFill>
                <a:schemeClr val="dk1"/>
              </a:solidFill>
            </a:endParaRPr>
          </a:p>
        </p:txBody>
      </p:sp>
      <p:pic>
        <p:nvPicPr>
          <p:cNvPr id="103" name="Google Shape;103;p17"/>
          <p:cNvPicPr preferRelativeResize="0"/>
          <p:nvPr/>
        </p:nvPicPr>
        <p:blipFill>
          <a:blip r:embed="rId3">
            <a:alphaModFix/>
          </a:blip>
          <a:stretch>
            <a:fillRect/>
          </a:stretch>
        </p:blipFill>
        <p:spPr>
          <a:xfrm>
            <a:off x="5263975" y="1820480"/>
            <a:ext cx="315625" cy="1692741"/>
          </a:xfrm>
          <a:prstGeom prst="rect">
            <a:avLst/>
          </a:prstGeom>
          <a:noFill/>
          <a:ln>
            <a:noFill/>
          </a:ln>
        </p:spPr>
      </p:pic>
    </p:spTree>
    <p:extLst>
      <p:ext uri="{BB962C8B-B14F-4D97-AF65-F5344CB8AC3E}">
        <p14:creationId xmlns:p14="http://schemas.microsoft.com/office/powerpoint/2010/main" val="30819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9" name="Google Shape;109;p1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Main Argument</a:t>
            </a:r>
            <a:endParaRPr sz="2400" b="1" i="0" u="none" strike="noStrike" cap="none" dirty="0">
              <a:solidFill>
                <a:schemeClr val="lt1"/>
              </a:solidFill>
            </a:endParaRPr>
          </a:p>
        </p:txBody>
      </p:sp>
      <p:sp>
        <p:nvSpPr>
          <p:cNvPr id="110" name="Google Shape;110;p18"/>
          <p:cNvSpPr/>
          <p:nvPr/>
        </p:nvSpPr>
        <p:spPr>
          <a:xfrm>
            <a:off x="201250" y="1601975"/>
            <a:ext cx="8773068" cy="12513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Char char="●"/>
            </a:pPr>
            <a:r>
              <a:rPr lang="en-US" sz="1800" dirty="0">
                <a:solidFill>
                  <a:schemeClr val="dk1"/>
                </a:solidFill>
              </a:rPr>
              <a:t>Autocratic Institutions:</a:t>
            </a:r>
            <a:endParaRPr sz="1800" dirty="0">
              <a:solidFill>
                <a:schemeClr val="dk1"/>
              </a:solidFill>
            </a:endParaRPr>
          </a:p>
          <a:p>
            <a:pPr marL="914400" marR="0" lvl="1" indent="-342900" algn="l" rtl="0">
              <a:lnSpc>
                <a:spcPct val="100000"/>
              </a:lnSpc>
              <a:spcBef>
                <a:spcPts val="1000"/>
              </a:spcBef>
              <a:spcAft>
                <a:spcPts val="0"/>
              </a:spcAft>
              <a:buClr>
                <a:schemeClr val="dk1"/>
              </a:buClr>
              <a:buSzPts val="1800"/>
              <a:buChar char="○"/>
            </a:pPr>
            <a:r>
              <a:rPr lang="en-US" sz="1600" dirty="0">
                <a:solidFill>
                  <a:schemeClr val="dk1"/>
                </a:solidFill>
              </a:rPr>
              <a:t>Although weak in generating </a:t>
            </a:r>
            <a:r>
              <a:rPr lang="en-US" sz="1600" b="1" dirty="0">
                <a:solidFill>
                  <a:srgbClr val="C00000"/>
                </a:solidFill>
              </a:rPr>
              <a:t>internal demand</a:t>
            </a:r>
            <a:r>
              <a:rPr lang="en-US" sz="1600" dirty="0">
                <a:solidFill>
                  <a:srgbClr val="C00000"/>
                </a:solidFill>
              </a:rPr>
              <a:t> </a:t>
            </a:r>
            <a:r>
              <a:rPr lang="en-US" sz="1600" dirty="0">
                <a:solidFill>
                  <a:schemeClr val="dk1"/>
                </a:solidFill>
              </a:rPr>
              <a:t>due to non-inclusive political institutions</a:t>
            </a:r>
            <a:endParaRPr sz="1600" dirty="0">
              <a:solidFill>
                <a:schemeClr val="dk1"/>
              </a:solidFill>
            </a:endParaRPr>
          </a:p>
          <a:p>
            <a:pPr marL="914400" marR="0" lvl="1" indent="-342900" algn="l" rtl="0">
              <a:lnSpc>
                <a:spcPct val="100000"/>
              </a:lnSpc>
              <a:spcBef>
                <a:spcPts val="0"/>
              </a:spcBef>
              <a:spcAft>
                <a:spcPts val="0"/>
              </a:spcAft>
              <a:buClr>
                <a:schemeClr val="dk1"/>
              </a:buClr>
              <a:buSzPts val="1800"/>
              <a:buChar char="○"/>
            </a:pPr>
            <a:r>
              <a:rPr lang="en-US" sz="1600" dirty="0">
                <a:solidFill>
                  <a:schemeClr val="dk1"/>
                </a:solidFill>
              </a:rPr>
              <a:t>Strong in competing for </a:t>
            </a:r>
            <a:r>
              <a:rPr lang="en-US" sz="1600" b="1" dirty="0">
                <a:solidFill>
                  <a:srgbClr val="C00000"/>
                </a:solidFill>
              </a:rPr>
              <a:t>external demand</a:t>
            </a:r>
            <a:r>
              <a:rPr lang="en-US" sz="1600" b="1" i="1" dirty="0">
                <a:solidFill>
                  <a:srgbClr val="C00000"/>
                </a:solidFill>
              </a:rPr>
              <a:t> </a:t>
            </a:r>
            <a:r>
              <a:rPr lang="en-US" sz="1600" dirty="0">
                <a:solidFill>
                  <a:schemeClr val="dk1"/>
                </a:solidFill>
              </a:rPr>
              <a:t>relying on (enabled by) a </a:t>
            </a:r>
            <a:r>
              <a:rPr lang="en-US" sz="1600" b="1" dirty="0">
                <a:solidFill>
                  <a:srgbClr val="C00000"/>
                </a:solidFill>
              </a:rPr>
              <a:t>globalized</a:t>
            </a:r>
            <a:r>
              <a:rPr lang="en-US" sz="1600" dirty="0">
                <a:solidFill>
                  <a:schemeClr val="dk1"/>
                </a:solidFill>
              </a:rPr>
              <a:t> economy</a:t>
            </a:r>
            <a:endParaRPr sz="1600" dirty="0">
              <a:solidFill>
                <a:schemeClr val="dk1"/>
              </a:solidFill>
            </a:endParaRPr>
          </a:p>
          <a:p>
            <a:pPr marL="457200" marR="0" lvl="0" indent="0" algn="l" rtl="0">
              <a:lnSpc>
                <a:spcPct val="100000"/>
              </a:lnSpc>
              <a:spcBef>
                <a:spcPts val="0"/>
              </a:spcBef>
              <a:spcAft>
                <a:spcPts val="0"/>
              </a:spcAft>
              <a:buNone/>
            </a:pPr>
            <a:endParaRPr sz="1800" dirty="0">
              <a:solidFill>
                <a:schemeClr val="dk1"/>
              </a:solidFill>
            </a:endParaRPr>
          </a:p>
          <a:p>
            <a:pPr marL="457200" marR="0" lvl="0" indent="0" algn="l" rtl="0">
              <a:lnSpc>
                <a:spcPct val="100000"/>
              </a:lnSpc>
              <a:spcBef>
                <a:spcPts val="0"/>
              </a:spcBef>
              <a:spcAft>
                <a:spcPts val="0"/>
              </a:spcAft>
              <a:buNone/>
            </a:pPr>
            <a:endParaRPr sz="1800" dirty="0">
              <a:solidFill>
                <a:schemeClr val="dk1"/>
              </a:solidFill>
            </a:endParaRPr>
          </a:p>
          <a:p>
            <a:pPr marL="457200" marR="0" lvl="0" indent="-342900" algn="l" rtl="0">
              <a:lnSpc>
                <a:spcPct val="100000"/>
              </a:lnSpc>
              <a:spcBef>
                <a:spcPts val="0"/>
              </a:spcBef>
              <a:spcAft>
                <a:spcPts val="0"/>
              </a:spcAft>
              <a:buClr>
                <a:schemeClr val="dk1"/>
              </a:buClr>
              <a:buSzPts val="1800"/>
              <a:buChar char="●"/>
            </a:pPr>
            <a:r>
              <a:rPr lang="en-US" sz="1600" dirty="0">
                <a:solidFill>
                  <a:schemeClr val="dk1"/>
                </a:solidFill>
              </a:rPr>
              <a:t>Only “</a:t>
            </a:r>
            <a:r>
              <a:rPr lang="en-US" sz="1600" b="1" dirty="0">
                <a:solidFill>
                  <a:srgbClr val="C00000"/>
                </a:solidFill>
              </a:rPr>
              <a:t>Engaged Reformers</a:t>
            </a:r>
            <a:r>
              <a:rPr lang="en-US" sz="1600" dirty="0">
                <a:solidFill>
                  <a:schemeClr val="dk1"/>
                </a:solidFill>
              </a:rPr>
              <a:t>” – reformed and engaged by the global trade regimes (discussed later).</a:t>
            </a:r>
            <a:endParaRPr sz="16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16" name="Google Shape;116;p1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“Engaged Reformers”: Face Validation</a:t>
            </a:r>
            <a:endParaRPr sz="2400" b="1" i="0" u="none" strike="noStrike" cap="none">
              <a:solidFill>
                <a:schemeClr val="lt1"/>
              </a:solidFill>
            </a:endParaRPr>
          </a:p>
        </p:txBody>
      </p:sp>
      <p:pic>
        <p:nvPicPr>
          <p:cNvPr id="117" name="Google Shape;117;p19"/>
          <p:cNvPicPr preferRelativeResize="0"/>
          <p:nvPr/>
        </p:nvPicPr>
        <p:blipFill>
          <a:blip r:embed="rId3">
            <a:alphaModFix/>
          </a:blip>
          <a:stretch>
            <a:fillRect/>
          </a:stretch>
        </p:blipFill>
        <p:spPr>
          <a:xfrm>
            <a:off x="1405725" y="1041125"/>
            <a:ext cx="5544499" cy="399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20"/>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23" name="Google Shape;123;p2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Determinants of Performance</a:t>
            </a:r>
            <a:endParaRPr sz="2400" b="1" i="0" u="none" strike="noStrike" cap="none" dirty="0">
              <a:solidFill>
                <a:schemeClr val="lt1"/>
              </a:solidFill>
            </a:endParaRPr>
          </a:p>
        </p:txBody>
      </p:sp>
      <p:pic>
        <p:nvPicPr>
          <p:cNvPr id="124" name="Google Shape;124;p20"/>
          <p:cNvPicPr preferRelativeResize="0"/>
          <p:nvPr/>
        </p:nvPicPr>
        <p:blipFill>
          <a:blip r:embed="rId3">
            <a:alphaModFix/>
          </a:blip>
          <a:stretch>
            <a:fillRect/>
          </a:stretch>
        </p:blipFill>
        <p:spPr>
          <a:xfrm>
            <a:off x="3198400" y="3353875"/>
            <a:ext cx="4877674" cy="1759050"/>
          </a:xfrm>
          <a:prstGeom prst="rect">
            <a:avLst/>
          </a:prstGeom>
          <a:noFill/>
          <a:ln>
            <a:noFill/>
          </a:ln>
        </p:spPr>
      </p:pic>
      <p:sp>
        <p:nvSpPr>
          <p:cNvPr id="125" name="Google Shape;125;p20"/>
          <p:cNvSpPr txBox="1"/>
          <p:nvPr/>
        </p:nvSpPr>
        <p:spPr>
          <a:xfrm>
            <a:off x="268575" y="1294025"/>
            <a:ext cx="7622700" cy="23520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Char char="●"/>
            </a:pPr>
            <a:r>
              <a:rPr lang="en-US" sz="1600" b="1" dirty="0">
                <a:solidFill>
                  <a:schemeClr val="dk1"/>
                </a:solidFill>
              </a:rPr>
              <a:t>Growth/Development Theories</a:t>
            </a:r>
            <a:endParaRPr sz="1600" b="1" dirty="0">
              <a:solidFill>
                <a:schemeClr val="dk1"/>
              </a:solidFill>
            </a:endParaRPr>
          </a:p>
          <a:p>
            <a:pPr marL="914400" lvl="1" indent="-317500" algn="l" rtl="0">
              <a:lnSpc>
                <a:spcPct val="150000"/>
              </a:lnSpc>
              <a:spcBef>
                <a:spcPts val="0"/>
              </a:spcBef>
              <a:spcAft>
                <a:spcPts val="0"/>
              </a:spcAft>
              <a:buClr>
                <a:schemeClr val="dk1"/>
              </a:buClr>
              <a:buSzPts val="1400"/>
              <a:buChar char="○"/>
            </a:pPr>
            <a:r>
              <a:rPr lang="en-US" sz="1500" dirty="0">
                <a:solidFill>
                  <a:schemeClr val="dk1"/>
                </a:solidFill>
              </a:rPr>
              <a:t>Exogenous growth </a:t>
            </a:r>
            <a:r>
              <a:rPr lang="en-US" sz="900" dirty="0">
                <a:solidFill>
                  <a:srgbClr val="B7B7B7"/>
                </a:solidFill>
              </a:rPr>
              <a:t>(Solow 1957)</a:t>
            </a:r>
            <a:r>
              <a:rPr lang="en-US" sz="1500" dirty="0">
                <a:solidFill>
                  <a:schemeClr val="dk1"/>
                </a:solidFill>
              </a:rPr>
              <a:t>; Endogenous growth </a:t>
            </a:r>
            <a:r>
              <a:rPr lang="en-US" sz="900" dirty="0">
                <a:solidFill>
                  <a:srgbClr val="B7B7B7"/>
                </a:solidFill>
              </a:rPr>
              <a:t>(Romer 1986)</a:t>
            </a:r>
            <a:endParaRPr sz="900" dirty="0">
              <a:solidFill>
                <a:srgbClr val="B7B7B7"/>
              </a:solidFill>
            </a:endParaRPr>
          </a:p>
          <a:p>
            <a:pPr marL="914400" lvl="1" indent="-317500" algn="l" rtl="0">
              <a:lnSpc>
                <a:spcPct val="150000"/>
              </a:lnSpc>
              <a:spcBef>
                <a:spcPts val="0"/>
              </a:spcBef>
              <a:spcAft>
                <a:spcPts val="0"/>
              </a:spcAft>
              <a:buClr>
                <a:schemeClr val="dk1"/>
              </a:buClr>
              <a:buSzPts val="1400"/>
              <a:buChar char="○"/>
            </a:pPr>
            <a:r>
              <a:rPr lang="en-US" sz="1500" dirty="0">
                <a:solidFill>
                  <a:schemeClr val="dk1"/>
                </a:solidFill>
              </a:rPr>
              <a:t>Institutional theory </a:t>
            </a:r>
            <a:r>
              <a:rPr lang="en-US" sz="900" dirty="0">
                <a:solidFill>
                  <a:srgbClr val="B7B7B7"/>
                </a:solidFill>
              </a:rPr>
              <a:t>(North 1990; Acemoglu et al. 2005)</a:t>
            </a:r>
            <a:endParaRPr sz="900" dirty="0">
              <a:solidFill>
                <a:srgbClr val="B7B7B7"/>
              </a:solidFill>
            </a:endParaRPr>
          </a:p>
          <a:p>
            <a:pPr marL="914400" lvl="1" indent="-317500">
              <a:lnSpc>
                <a:spcPct val="150000"/>
              </a:lnSpc>
              <a:buClr>
                <a:schemeClr val="dk1"/>
              </a:buClr>
              <a:buSzPts val="1400"/>
              <a:buChar char="○"/>
            </a:pPr>
            <a:r>
              <a:rPr lang="en-US" sz="1500" dirty="0">
                <a:solidFill>
                  <a:schemeClr val="dk1"/>
                </a:solidFill>
              </a:rPr>
              <a:t>Developmental state model / export-oriented </a:t>
            </a:r>
            <a:r>
              <a:rPr lang="en-US" sz="900" dirty="0">
                <a:solidFill>
                  <a:srgbClr val="B7B7B7"/>
                </a:solidFill>
              </a:rPr>
              <a:t>(Evans 1995; Haggard 1990; Rodrik 2004)</a:t>
            </a:r>
            <a:r>
              <a:rPr lang="en-US" sz="1500" dirty="0">
                <a:solidFill>
                  <a:schemeClr val="dk1"/>
                </a:solidFill>
              </a:rPr>
              <a:t> (echo structural transformation </a:t>
            </a:r>
            <a:r>
              <a:rPr lang="en-US" sz="900" dirty="0">
                <a:solidFill>
                  <a:srgbClr val="B7B7B7"/>
                </a:solidFill>
              </a:rPr>
              <a:t>(Lewis 1954)</a:t>
            </a:r>
            <a:r>
              <a:rPr lang="en-US" sz="1500" dirty="0">
                <a:solidFill>
                  <a:schemeClr val="dk1"/>
                </a:solidFill>
                <a:sym typeface="Wingdings" pitchFamily="2" charset="2"/>
              </a:rPr>
              <a:t> need intuitional pre-condition)</a:t>
            </a:r>
            <a:endParaRPr sz="1500" dirty="0">
              <a:solidFill>
                <a:srgbClr val="B7B7B7"/>
              </a:solidFill>
            </a:endParaRPr>
          </a:p>
          <a:p>
            <a:pPr marL="0" lvl="0" indent="0" algn="l" rtl="0">
              <a:lnSpc>
                <a:spcPct val="150000"/>
              </a:lnSpc>
              <a:spcBef>
                <a:spcPts val="0"/>
              </a:spcBef>
              <a:spcAft>
                <a:spcPts val="0"/>
              </a:spcAft>
              <a:buNone/>
            </a:pPr>
            <a:endParaRPr sz="1100" dirty="0">
              <a:solidFill>
                <a:schemeClr val="dk1"/>
              </a:solidFill>
            </a:endParaRPr>
          </a:p>
          <a:p>
            <a:pPr marL="0" lvl="0" indent="0" algn="l" rtl="0">
              <a:lnSpc>
                <a:spcPct val="150000"/>
              </a:lnSpc>
              <a:spcBef>
                <a:spcPts val="0"/>
              </a:spcBef>
              <a:spcAft>
                <a:spcPts val="0"/>
              </a:spcAft>
              <a:buNone/>
            </a:pPr>
            <a:endParaRPr sz="1100" dirty="0">
              <a:solidFill>
                <a:schemeClr val="dk1"/>
              </a:solidFill>
            </a:endParaRPr>
          </a:p>
          <a:p>
            <a:pPr marL="457200" lvl="0" indent="0" algn="l" rtl="0">
              <a:lnSpc>
                <a:spcPct val="150000"/>
              </a:lnSpc>
              <a:spcBef>
                <a:spcPts val="0"/>
              </a:spcBef>
              <a:spcAft>
                <a:spcPts val="0"/>
              </a:spcAft>
              <a:buNone/>
            </a:pPr>
            <a:endParaRPr sz="1200" dirty="0">
              <a:solidFill>
                <a:schemeClr val="dk1"/>
              </a:solidFill>
            </a:endParaRPr>
          </a:p>
        </p:txBody>
      </p:sp>
      <p:sp>
        <p:nvSpPr>
          <p:cNvPr id="126" name="Google Shape;126;p20"/>
          <p:cNvSpPr txBox="1"/>
          <p:nvPr/>
        </p:nvSpPr>
        <p:spPr>
          <a:xfrm>
            <a:off x="268575" y="3488050"/>
            <a:ext cx="4687800" cy="1408047"/>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Clr>
                <a:schemeClr val="dk1"/>
              </a:buClr>
              <a:buSzPts val="1700"/>
              <a:buChar char="●"/>
            </a:pPr>
            <a:r>
              <a:rPr lang="en-US" sz="1700" b="1" dirty="0">
                <a:solidFill>
                  <a:schemeClr val="dk1"/>
                </a:solidFill>
              </a:rPr>
              <a:t>Three determinants:</a:t>
            </a:r>
            <a:endParaRPr sz="1700" b="1" dirty="0">
              <a:solidFill>
                <a:schemeClr val="dk1"/>
              </a:solidFill>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rPr>
              <a:t>Economic Institution </a:t>
            </a:r>
            <a:endParaRPr sz="1200" dirty="0">
              <a:solidFill>
                <a:schemeClr val="dk1"/>
              </a:solidFill>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rPr>
              <a:t>Trade / expanded market</a:t>
            </a:r>
            <a:endParaRPr sz="1200" dirty="0">
              <a:solidFill>
                <a:schemeClr val="dk1"/>
              </a:solidFill>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rPr>
              <a:t>State policy</a:t>
            </a:r>
            <a:endParaRPr sz="1800" dirty="0">
              <a:solidFill>
                <a:schemeClr val="dk2"/>
              </a:solidFill>
            </a:endParaRPr>
          </a:p>
        </p:txBody>
      </p:sp>
      <p:pic>
        <p:nvPicPr>
          <p:cNvPr id="127" name="Google Shape;127;p20"/>
          <p:cNvPicPr preferRelativeResize="0"/>
          <p:nvPr/>
        </p:nvPicPr>
        <p:blipFill>
          <a:blip r:embed="rId4">
            <a:alphaModFix/>
          </a:blip>
          <a:stretch>
            <a:fillRect/>
          </a:stretch>
        </p:blipFill>
        <p:spPr>
          <a:xfrm>
            <a:off x="7389250" y="1807425"/>
            <a:ext cx="163574" cy="552300"/>
          </a:xfrm>
          <a:prstGeom prst="rect">
            <a:avLst/>
          </a:prstGeom>
          <a:noFill/>
          <a:ln>
            <a:noFill/>
          </a:ln>
        </p:spPr>
      </p:pic>
      <p:sp>
        <p:nvSpPr>
          <p:cNvPr id="128" name="Google Shape;128;p20"/>
          <p:cNvSpPr txBox="1"/>
          <p:nvPr/>
        </p:nvSpPr>
        <p:spPr>
          <a:xfrm>
            <a:off x="7552825" y="1861900"/>
            <a:ext cx="15912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chemeClr val="dk1"/>
                </a:solidFill>
              </a:rPr>
              <a:t>overlook external factor</a:t>
            </a:r>
            <a:endParaRPr sz="1300" dirty="0">
              <a:solidFill>
                <a:schemeClr val="dk1"/>
              </a:solidFill>
            </a:endParaRPr>
          </a:p>
        </p:txBody>
      </p:sp>
      <p:pic>
        <p:nvPicPr>
          <p:cNvPr id="129" name="Google Shape;129;p20"/>
          <p:cNvPicPr preferRelativeResize="0"/>
          <p:nvPr/>
        </p:nvPicPr>
        <p:blipFill>
          <a:blip r:embed="rId4">
            <a:alphaModFix/>
          </a:blip>
          <a:stretch>
            <a:fillRect/>
          </a:stretch>
        </p:blipFill>
        <p:spPr>
          <a:xfrm>
            <a:off x="7727700" y="2467407"/>
            <a:ext cx="163574" cy="552300"/>
          </a:xfrm>
          <a:prstGeom prst="rect">
            <a:avLst/>
          </a:prstGeom>
          <a:noFill/>
          <a:ln>
            <a:noFill/>
          </a:ln>
        </p:spPr>
      </p:pic>
      <p:sp>
        <p:nvSpPr>
          <p:cNvPr id="130" name="Google Shape;130;p20"/>
          <p:cNvSpPr txBox="1"/>
          <p:nvPr/>
        </p:nvSpPr>
        <p:spPr>
          <a:xfrm>
            <a:off x="7891275" y="2521882"/>
            <a:ext cx="15912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chemeClr val="dk1"/>
                </a:solidFill>
              </a:rPr>
              <a:t>trade</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8" grpId="0"/>
      <p:bldP spid="130"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9375</TotalTime>
  <Words>2537</Words>
  <Application>Microsoft Macintosh PowerPoint</Application>
  <PresentationFormat>On-screen Show (16:9)</PresentationFormat>
  <Paragraphs>201</Paragraphs>
  <Slides>37</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Yean, George</cp:lastModifiedBy>
  <cp:revision>63</cp:revision>
  <dcterms:modified xsi:type="dcterms:W3CDTF">2025-03-05T13:14:57Z</dcterms:modified>
</cp:coreProperties>
</file>